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7" r:id="rId6"/>
    <p:sldMasterId id="2147483746" r:id="rId7"/>
  </p:sldMasterIdLst>
  <p:notesMasterIdLst>
    <p:notesMasterId r:id="rId42"/>
  </p:notesMasterIdLst>
  <p:handoutMasterIdLst>
    <p:handoutMasterId r:id="rId43"/>
  </p:handoutMasterIdLst>
  <p:sldIdLst>
    <p:sldId id="263" r:id="rId8"/>
    <p:sldId id="266" r:id="rId9"/>
    <p:sldId id="267" r:id="rId10"/>
    <p:sldId id="268" r:id="rId11"/>
    <p:sldId id="269" r:id="rId12"/>
    <p:sldId id="280" r:id="rId13"/>
    <p:sldId id="281" r:id="rId14"/>
    <p:sldId id="283" r:id="rId15"/>
    <p:sldId id="348" r:id="rId16"/>
    <p:sldId id="349" r:id="rId17"/>
    <p:sldId id="351" r:id="rId18"/>
    <p:sldId id="350" r:id="rId19"/>
    <p:sldId id="353" r:id="rId20"/>
    <p:sldId id="291" r:id="rId21"/>
    <p:sldId id="294" r:id="rId22"/>
    <p:sldId id="297" r:id="rId23"/>
    <p:sldId id="293" r:id="rId24"/>
    <p:sldId id="292" r:id="rId25"/>
    <p:sldId id="352" r:id="rId26"/>
    <p:sldId id="302" r:id="rId27"/>
    <p:sldId id="301" r:id="rId28"/>
    <p:sldId id="317" r:id="rId29"/>
    <p:sldId id="319" r:id="rId30"/>
    <p:sldId id="328" r:id="rId31"/>
    <p:sldId id="329" r:id="rId32"/>
    <p:sldId id="320" r:id="rId33"/>
    <p:sldId id="322" r:id="rId34"/>
    <p:sldId id="325" r:id="rId35"/>
    <p:sldId id="326" r:id="rId36"/>
    <p:sldId id="323" r:id="rId37"/>
    <p:sldId id="327" r:id="rId38"/>
    <p:sldId id="335" r:id="rId39"/>
    <p:sldId id="339" r:id="rId40"/>
    <p:sldId id="34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8C8C8"/>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6" autoAdjust="0"/>
    <p:restoredTop sz="78180" autoAdjust="0"/>
  </p:normalViewPr>
  <p:slideViewPr>
    <p:cSldViewPr snapToGrid="0">
      <p:cViewPr varScale="1">
        <p:scale>
          <a:sx n="76" d="100"/>
          <a:sy n="76" d="100"/>
        </p:scale>
        <p:origin x="1738" y="26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9/28/2019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9/28/2019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6554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D23F81-B7BB-4148-91D0-E52F443DFE78}" type="slidenum">
              <a:rPr lang="en-US" altLang="en-US" smtClean="0">
                <a:solidFill>
                  <a:srgbClr val="000000"/>
                </a:solidFill>
              </a:rPr>
              <a:pPr>
                <a:spcBef>
                  <a:spcPct val="0"/>
                </a:spcBef>
              </a:pPr>
              <a:t>15</a:t>
            </a:fld>
            <a:endParaRPr lang="en-US" altLang="en-US" smtClean="0">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1864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24</a:t>
            </a:fld>
            <a:endParaRPr lang="en-US"/>
          </a:p>
        </p:txBody>
      </p:sp>
    </p:spTree>
    <p:extLst>
      <p:ext uri="{BB962C8B-B14F-4D97-AF65-F5344CB8AC3E}">
        <p14:creationId xmlns:p14="http://schemas.microsoft.com/office/powerpoint/2010/main" val="96699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25</a:t>
            </a:fld>
            <a:endParaRPr lang="en-US"/>
          </a:p>
        </p:txBody>
      </p:sp>
    </p:spTree>
    <p:extLst>
      <p:ext uri="{BB962C8B-B14F-4D97-AF65-F5344CB8AC3E}">
        <p14:creationId xmlns:p14="http://schemas.microsoft.com/office/powerpoint/2010/main" val="127133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28</a:t>
            </a:fld>
            <a:endParaRPr lang="en-US"/>
          </a:p>
        </p:txBody>
      </p:sp>
    </p:spTree>
    <p:extLst>
      <p:ext uri="{BB962C8B-B14F-4D97-AF65-F5344CB8AC3E}">
        <p14:creationId xmlns:p14="http://schemas.microsoft.com/office/powerpoint/2010/main" val="276830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29</a:t>
            </a:fld>
            <a:endParaRPr lang="en-US"/>
          </a:p>
        </p:txBody>
      </p:sp>
    </p:spTree>
    <p:extLst>
      <p:ext uri="{BB962C8B-B14F-4D97-AF65-F5344CB8AC3E}">
        <p14:creationId xmlns:p14="http://schemas.microsoft.com/office/powerpoint/2010/main" val="78648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31</a:t>
            </a:fld>
            <a:endParaRPr lang="en-US"/>
          </a:p>
        </p:txBody>
      </p:sp>
    </p:spTree>
    <p:extLst>
      <p:ext uri="{BB962C8B-B14F-4D97-AF65-F5344CB8AC3E}">
        <p14:creationId xmlns:p14="http://schemas.microsoft.com/office/powerpoint/2010/main" val="373454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32</a:t>
            </a:fld>
            <a:endParaRPr lang="en-US"/>
          </a:p>
        </p:txBody>
      </p:sp>
    </p:spTree>
    <p:extLst>
      <p:ext uri="{BB962C8B-B14F-4D97-AF65-F5344CB8AC3E}">
        <p14:creationId xmlns:p14="http://schemas.microsoft.com/office/powerpoint/2010/main" val="283411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33</a:t>
            </a:fld>
            <a:endParaRPr lang="en-US"/>
          </a:p>
        </p:txBody>
      </p:sp>
    </p:spTree>
    <p:extLst>
      <p:ext uri="{BB962C8B-B14F-4D97-AF65-F5344CB8AC3E}">
        <p14:creationId xmlns:p14="http://schemas.microsoft.com/office/powerpoint/2010/main" val="1480870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7"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6"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1"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1"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2916" userDrawn="1">
          <p15:clr>
            <a:srgbClr val="FBAE40"/>
          </p15:clr>
        </p15:guide>
        <p15:guide id="4" pos="28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6"/>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8"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5547"/>
            <a:ext cx="9148511" cy="6711245"/>
          </a:xfrm>
          <a:prstGeom prst="rect">
            <a:avLst/>
          </a:prstGeom>
        </p:spPr>
      </p:pic>
      <p:sp>
        <p:nvSpPr>
          <p:cNvPr id="14" name="Title 5"/>
          <p:cNvSpPr>
            <a:spLocks noGrp="1"/>
          </p:cNvSpPr>
          <p:nvPr>
            <p:ph type="title"/>
          </p:nvPr>
        </p:nvSpPr>
        <p:spPr>
          <a:xfrm>
            <a:off x="200026" y="265875"/>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6" y="265875"/>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6" y="3528394"/>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7" y="1028700"/>
            <a:ext cx="874394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096135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5061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4884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22926412"/>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3678535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18662351"/>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0545229"/>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2469096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23338650"/>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04630856"/>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54019245"/>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3117940731"/>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2787131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19926893"/>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216412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44657983"/>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1738888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solidFill>
                  <a:prstClr val="white"/>
                </a:solidFill>
              </a:rPr>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202017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FD0AF2-AC96-4BD0-9202-7DD4BCFE21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8329732"/>
      </p:ext>
    </p:extLst>
  </p:cSld>
  <p:clrMapOvr>
    <a:masterClrMapping/>
  </p:clrMapOvr>
  <p:transition>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73009-50B3-482C-A41F-4FEE8D488B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7839051"/>
      </p:ext>
    </p:extLst>
  </p:cSld>
  <p:clrMapOvr>
    <a:masterClrMapping/>
  </p:clrMapOvr>
  <p:transition>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E4AE2F-BE78-4C94-8CF5-46ECD20B68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1881386"/>
      </p:ext>
    </p:extLst>
  </p:cSld>
  <p:clrMapOvr>
    <a:masterClrMapping/>
  </p:clrMapOvr>
  <p:transition>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69CC9C-3606-43CF-A40B-D84E6BCED2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1363229"/>
      </p:ext>
    </p:extLst>
  </p:cSld>
  <p:clrMapOvr>
    <a:masterClrMapping/>
  </p:clrMapOvr>
  <p:transition>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F570A6F-91BC-41D7-BAA0-B3265382B5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5499010"/>
      </p:ext>
    </p:extLst>
  </p:cSld>
  <p:clrMapOvr>
    <a:masterClrMapping/>
  </p:clrMapOvr>
  <p:transition>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BD77D2-F45E-4C73-A604-E8491B65DE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7287082"/>
      </p:ext>
    </p:extLst>
  </p:cSld>
  <p:clrMapOvr>
    <a:masterClrMapping/>
  </p:clrMapOvr>
  <p:transition>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91CB0F-3EC0-459B-8911-AAEAF12F8A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7069784"/>
      </p:ext>
    </p:extLst>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6"/>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3"/>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49B139-9D24-4C06-AF1F-34953E6844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4950895"/>
      </p:ext>
    </p:extLst>
  </p:cSld>
  <p:clrMapOvr>
    <a:masterClrMapping/>
  </p:clrMapOvr>
  <p:transition>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BBCEC3-BA3A-4650-9004-6BD194D11C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46120027"/>
      </p:ext>
    </p:extLst>
  </p:cSld>
  <p:clrMapOvr>
    <a:masterClrMapping/>
  </p:clrMapOvr>
  <p:transition>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E7BC2-953A-4B40-B095-3EDF16D319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8219928"/>
      </p:ext>
    </p:extLst>
  </p:cSld>
  <p:clrMapOvr>
    <a:masterClrMapping/>
  </p:clrMapOvr>
  <p:transition>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434338-81B5-4F79-92DF-3F1B580967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2381368"/>
      </p:ext>
    </p:extLst>
  </p:cSld>
  <p:clrMapOvr>
    <a:masterClrMapping/>
  </p:clrMapOvr>
  <p:transition>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B600C-AD1F-4544-9A87-E2EC176CEC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2198138"/>
      </p:ext>
    </p:extLst>
  </p:cSld>
  <p:clrMapOvr>
    <a:masterClrMapping/>
  </p:clrMapOvr>
  <p:transition>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3C3F78-C68C-4C93-921D-6A8161F68E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4376573"/>
      </p:ext>
    </p:extLst>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1"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6"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6"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1"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7"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09"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7"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5"/>
          <a:srcRect/>
          <a:stretch>
            <a:fillRect/>
          </a:stretch>
        </p:blipFill>
        <p:spPr bwMode="auto">
          <a:xfrm>
            <a:off x="4559300" y="3416312"/>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pic>
        <p:nvPicPr>
          <p:cNvPr id="13" name="Picture 12"/>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4" r:id="rId23"/>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50007" y="38099"/>
            <a:ext cx="9043988"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3"/>
          <a:srcRect/>
          <a:stretch>
            <a:fillRect/>
          </a:stretch>
        </p:blipFill>
        <p:spPr bwMode="auto">
          <a:xfrm>
            <a:off x="4559300" y="3416312"/>
            <a:ext cx="19050" cy="3175"/>
          </a:xfrm>
          <a:prstGeom prst="rect">
            <a:avLst/>
          </a:prstGeom>
          <a:noFill/>
          <a:ln w="9525">
            <a:noFill/>
            <a:miter lim="800000"/>
            <a:headEnd/>
            <a:tailEnd/>
          </a:ln>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314" y="256443"/>
            <a:ext cx="372157" cy="653036"/>
          </a:xfrm>
          <a:prstGeom prst="rect">
            <a:avLst/>
          </a:prstGeom>
        </p:spPr>
      </p:pic>
      <p:sp>
        <p:nvSpPr>
          <p:cNvPr id="15"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9907" y="334039"/>
            <a:ext cx="545689" cy="497851"/>
          </a:xfrm>
          <a:prstGeom prst="rect">
            <a:avLst/>
          </a:prstGeom>
        </p:spPr>
      </p:pic>
      <p:sp>
        <p:nvSpPr>
          <p:cNvPr id="1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3"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smtClean="0">
                <a:solidFill>
                  <a:prstClr val="white"/>
                </a:solidFill>
              </a:rPr>
              <a:pPr algn="r">
                <a:spcBef>
                  <a:spcPct val="50000"/>
                </a:spcBef>
                <a:defRPr/>
              </a:pPr>
              <a:t>‹#›</a:t>
            </a:fld>
            <a:endParaRPr lang="en-US" sz="750" dirty="0">
              <a:solidFill>
                <a:prstClr val="white"/>
              </a:solidFill>
            </a:endParaRPr>
          </a:p>
        </p:txBody>
      </p:sp>
      <p:pic>
        <p:nvPicPr>
          <p:cNvPr id="14" name="Picture 1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202033340"/>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hf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34">
          <p15:clr>
            <a:srgbClr val="5ACBF0"/>
          </p15:clr>
        </p15:guide>
        <p15:guide id="2" pos="9728">
          <p15:clr>
            <a:srgbClr val="5ACBF0"/>
          </p15:clr>
        </p15:guide>
        <p15:guide id="3" pos="126">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FF7C5878-7918-4BE3-9812-D6C429095E89}"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8013523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fade">
                                      <p:cBhvr>
                                        <p:cTn id="17" dur="1000"/>
                                        <p:tgtEl>
                                          <p:spTgt spid="1027">
                                            <p:txEl>
                                              <p:pRg st="0" end="0"/>
                                            </p:txEl>
                                          </p:spTgt>
                                        </p:tgtEl>
                                      </p:cBhvr>
                                    </p:animEffect>
                                    <p:anim calcmode="lin" valueType="num">
                                      <p:cBhvr>
                                        <p:cTn id="1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
                                            <p:txEl>
                                              <p:pRg st="1" end="1"/>
                                            </p:txEl>
                                          </p:spTgt>
                                        </p:tgtEl>
                                        <p:attrNameLst>
                                          <p:attrName>style.visibility</p:attrName>
                                        </p:attrNameLst>
                                      </p:cBhvr>
                                      <p:to>
                                        <p:strVal val="visible"/>
                                      </p:to>
                                    </p:set>
                                    <p:animEffect transition="in" filter="fade">
                                      <p:cBhvr>
                                        <p:cTn id="22" dur="1000"/>
                                        <p:tgtEl>
                                          <p:spTgt spid="1027">
                                            <p:txEl>
                                              <p:pRg st="1" end="1"/>
                                            </p:txEl>
                                          </p:spTgt>
                                        </p:tgtEl>
                                      </p:cBhvr>
                                    </p:animEffect>
                                    <p:anim calcmode="lin" valueType="num">
                                      <p:cBhvr>
                                        <p:cTn id="2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Effect transition="in" filter="fade">
                                      <p:cBhvr>
                                        <p:cTn id="32" dur="1000"/>
                                        <p:tgtEl>
                                          <p:spTgt spid="1027">
                                            <p:txEl>
                                              <p:pRg st="3" end="3"/>
                                            </p:txEl>
                                          </p:spTgt>
                                        </p:tgtEl>
                                      </p:cBhvr>
                                    </p:animEffect>
                                    <p:anim calcmode="lin" valueType="num">
                                      <p:cBhvr>
                                        <p:cTn id="3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Effect transition="in" filter="fade">
                                      <p:cBhvr>
                                        <p:cTn id="37" dur="1000"/>
                                        <p:tgtEl>
                                          <p:spTgt spid="1027">
                                            <p:txEl>
                                              <p:pRg st="4" end="4"/>
                                            </p:txEl>
                                          </p:spTgt>
                                        </p:tgtEl>
                                      </p:cBhvr>
                                    </p:animEffect>
                                    <p:anim calcmode="lin" valueType="num">
                                      <p:cBhvr>
                                        <p:cTn id="3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hyperlink" Target="http://www.boaterexam.com/navigationrules/icw.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266" y="517799"/>
            <a:ext cx="8743950" cy="858437"/>
          </a:xfrm>
        </p:spPr>
        <p:txBody>
          <a:bodyPr>
            <a:noAutofit/>
          </a:bodyPr>
          <a:lstStyle/>
          <a:p>
            <a:pPr algn="ctr"/>
            <a:r>
              <a:rPr lang="en-US" sz="4400" dirty="0" smtClean="0"/>
              <a:t>MOTORBOAT TRAINING, testing and licensing</a:t>
            </a:r>
            <a:endParaRPr lang="en-US" sz="4400" dirty="0"/>
          </a:p>
        </p:txBody>
      </p:sp>
      <p:sp>
        <p:nvSpPr>
          <p:cNvPr id="2" name="Text Placeholder 1"/>
          <p:cNvSpPr>
            <a:spLocks noGrp="1"/>
          </p:cNvSpPr>
          <p:nvPr>
            <p:ph type="body" sz="quarter" idx="16"/>
          </p:nvPr>
        </p:nvSpPr>
        <p:spPr>
          <a:xfrm>
            <a:off x="137403" y="1645430"/>
            <a:ext cx="3763388" cy="3957637"/>
          </a:xfrm>
        </p:spPr>
        <p:txBody>
          <a:bodyPr/>
          <a:lstStyle/>
          <a:p>
            <a:r>
              <a:rPr lang="en-US" sz="2000" dirty="0" smtClean="0"/>
              <a:t>Presenter</a:t>
            </a:r>
            <a:r>
              <a:rPr lang="en-US" sz="2000" dirty="0" smtClean="0"/>
              <a:t>:</a:t>
            </a:r>
            <a:endParaRPr lang="en-US" sz="2000" dirty="0" smtClean="0"/>
          </a:p>
          <a:p>
            <a:endParaRPr lang="en-US" sz="2000" dirty="0"/>
          </a:p>
          <a:p>
            <a:r>
              <a:rPr lang="en-US" sz="2000" dirty="0" smtClean="0"/>
              <a:t>Title: </a:t>
            </a:r>
            <a:r>
              <a:rPr lang="en-US" sz="2000" dirty="0" smtClean="0">
                <a:solidFill>
                  <a:srgbClr val="002060"/>
                </a:solidFill>
              </a:rPr>
              <a:t>Rules of the Road &amp;</a:t>
            </a:r>
          </a:p>
          <a:p>
            <a:r>
              <a:rPr lang="en-US" sz="2000" dirty="0" smtClean="0">
                <a:solidFill>
                  <a:srgbClr val="002060"/>
                </a:solidFill>
              </a:rPr>
              <a:t>Aids to Navigation (ATONS)</a:t>
            </a:r>
          </a:p>
          <a:p>
            <a:r>
              <a:rPr lang="en-US" sz="2000" dirty="0" smtClean="0">
                <a:solidFill>
                  <a:srgbClr val="002060"/>
                </a:solidFill>
              </a:rPr>
              <a:t>Manual – TAB 4 </a:t>
            </a:r>
          </a:p>
          <a:p>
            <a:endParaRPr lang="en-US" sz="2000" dirty="0"/>
          </a:p>
          <a:p>
            <a:endParaRPr lang="en-US" sz="2000" dirty="0" smtClean="0"/>
          </a:p>
          <a:p>
            <a:r>
              <a:rPr lang="en-US" sz="2000" dirty="0" smtClean="0"/>
              <a:t>Date</a:t>
            </a:r>
            <a:r>
              <a:rPr lang="en-US" sz="2000" dirty="0" smtClean="0"/>
              <a:t>:</a:t>
            </a:r>
            <a:endParaRPr lang="en-US" sz="2000" dirty="0"/>
          </a:p>
          <a:p>
            <a:endParaRPr lang="en-US" dirty="0"/>
          </a:p>
        </p:txBody>
      </p:sp>
      <p:pic>
        <p:nvPicPr>
          <p:cNvPr id="5" name="Picture 4" descr="145107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791" y="1598468"/>
            <a:ext cx="2033844" cy="261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64281" y="4213411"/>
            <a:ext cx="2330530" cy="233783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79140" y="1773419"/>
            <a:ext cx="1361872" cy="204280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36777" y="4435643"/>
            <a:ext cx="1361872" cy="2042808"/>
          </a:xfrm>
          <a:prstGeom prst="rect">
            <a:avLst/>
          </a:prstGeom>
        </p:spPr>
      </p:pic>
    </p:spTree>
    <p:extLst>
      <p:ext uri="{BB962C8B-B14F-4D97-AF65-F5344CB8AC3E}">
        <p14:creationId xmlns:p14="http://schemas.microsoft.com/office/powerpoint/2010/main" val="3876117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10</a:t>
            </a:fld>
            <a:endParaRPr lang="en-US" dirty="0">
              <a:solidFill>
                <a:prstClr val="white">
                  <a:tint val="75000"/>
                </a:prstClr>
              </a:solidFill>
            </a:endParaRPr>
          </a:p>
        </p:txBody>
      </p:sp>
      <p:sp>
        <p:nvSpPr>
          <p:cNvPr id="6" name="Text Box 4"/>
          <p:cNvSpPr txBox="1">
            <a:spLocks noChangeArrowheads="1"/>
          </p:cNvSpPr>
          <p:nvPr/>
        </p:nvSpPr>
        <p:spPr bwMode="auto">
          <a:xfrm>
            <a:off x="762000" y="0"/>
            <a:ext cx="4800600" cy="824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t>ENCOUNTERING OTHER VESSELS</a:t>
            </a:r>
          </a:p>
          <a:p>
            <a:pPr eaLnBrk="1" hangingPunct="1">
              <a:spcBef>
                <a:spcPct val="0"/>
              </a:spcBef>
              <a:buFontTx/>
              <a:buNone/>
            </a:pPr>
            <a:r>
              <a:rPr lang="en-US" altLang="en-US" sz="2400" u="sng" dirty="0"/>
              <a:t>RULE 13 OVERTAKING</a:t>
            </a:r>
            <a:r>
              <a:rPr lang="en-US" altLang="en-US" sz="2400" dirty="0"/>
              <a:t> - Vessel that is passed by another from a position more than 22.5 degrees abaft of it’s beam is the </a:t>
            </a:r>
            <a:r>
              <a:rPr lang="en-US" altLang="en-US" sz="2400" b="1" u="sng" dirty="0"/>
              <a:t>stand-on</a:t>
            </a:r>
            <a:r>
              <a:rPr lang="en-US" altLang="en-US" sz="2400" dirty="0"/>
              <a:t> vessel. The </a:t>
            </a:r>
            <a:r>
              <a:rPr lang="en-US" altLang="en-US" sz="2400" b="1" u="sng" dirty="0"/>
              <a:t>give-way</a:t>
            </a:r>
            <a:r>
              <a:rPr lang="en-US" altLang="en-US" sz="2400" dirty="0"/>
              <a:t> vessel should not see the green or red navigation sidelights. If in doubt whether overtaking or crossing, always assume overtaking.</a:t>
            </a:r>
          </a:p>
          <a:p>
            <a:pPr eaLnBrk="1" hangingPunct="1">
              <a:spcBef>
                <a:spcPct val="0"/>
              </a:spcBef>
              <a:buFontTx/>
              <a:buNone/>
            </a:pPr>
            <a:r>
              <a:rPr lang="en-US" altLang="en-US" sz="2400" dirty="0"/>
              <a:t>Give-way vessel will keep clear of stand-on vessel until finally well past and clear. </a:t>
            </a:r>
          </a:p>
          <a:p>
            <a:pPr eaLnBrk="1" hangingPunct="1">
              <a:spcBef>
                <a:spcPct val="0"/>
              </a:spcBef>
              <a:buFontTx/>
              <a:buNone/>
            </a:pPr>
            <a:r>
              <a:rPr lang="en-US" altLang="en-US" sz="2400" b="1" dirty="0"/>
              <a:t>But be careful!</a:t>
            </a:r>
            <a:r>
              <a:rPr lang="en-US" altLang="en-US" sz="2400" dirty="0"/>
              <a:t>  White light only could also indicate a vessel sailing or a vessel at anchor or under oars.</a:t>
            </a:r>
          </a:p>
          <a:p>
            <a:pPr eaLnBrk="1" hangingPunct="1">
              <a:spcBef>
                <a:spcPct val="0"/>
              </a:spcBef>
              <a:buFontTx/>
              <a:buNone/>
            </a:pPr>
            <a:endParaRPr lang="en-US" altLang="en-US" sz="2400" dirty="0"/>
          </a:p>
          <a:p>
            <a:pPr eaLnBrk="1" hangingPunct="1">
              <a:spcBef>
                <a:spcPct val="0"/>
              </a:spcBef>
              <a:buFontTx/>
              <a:buNone/>
            </a:pPr>
            <a:endParaRPr lang="en-US" altLang="en-US" sz="2000" dirty="0"/>
          </a:p>
          <a:p>
            <a:pPr>
              <a:buFont typeface="Wingdings" panose="05000000000000000000" pitchFamily="2" charset="2"/>
              <a:buNone/>
            </a:pPr>
            <a:endParaRPr lang="en-US" altLang="en-US" sz="2000" dirty="0"/>
          </a:p>
          <a:p>
            <a:pPr eaLnBrk="1" hangingPunct="1">
              <a:spcBef>
                <a:spcPct val="50000"/>
              </a:spcBef>
            </a:pPr>
            <a:endParaRPr lang="en-US" altLang="en-US" sz="2000" dirty="0"/>
          </a:p>
        </p:txBody>
      </p:sp>
      <p:pic>
        <p:nvPicPr>
          <p:cNvPr id="7" name="Picture 5" descr="Nav_Overtak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16440"/>
            <a:ext cx="2468563" cy="541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763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11</a:t>
            </a:fld>
            <a:endParaRPr lang="en-US" dirty="0">
              <a:solidFill>
                <a:prstClr val="white">
                  <a:tint val="75000"/>
                </a:prstClr>
              </a:solidFill>
            </a:endParaRPr>
          </a:p>
        </p:txBody>
      </p:sp>
      <p:sp>
        <p:nvSpPr>
          <p:cNvPr id="6" name="Rectangle 4"/>
          <p:cNvSpPr>
            <a:spLocks noChangeArrowheads="1"/>
          </p:cNvSpPr>
          <p:nvPr/>
        </p:nvSpPr>
        <p:spPr bwMode="auto">
          <a:xfrm>
            <a:off x="765637" y="1063423"/>
            <a:ext cx="7315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dirty="0"/>
              <a:t>RULE 14 HEAD ON</a:t>
            </a:r>
            <a:r>
              <a:rPr lang="en-US" altLang="en-US" sz="2400" dirty="0"/>
              <a:t> - When two power-driven vessels are on reciprocal courses, vessels will steer to </a:t>
            </a:r>
            <a:r>
              <a:rPr lang="en-US" altLang="en-US" sz="2400" b="1" dirty="0">
                <a:solidFill>
                  <a:srgbClr val="92D050"/>
                </a:solidFill>
                <a:effectLst>
                  <a:outerShdw blurRad="38100" dist="38100" dir="2700000" algn="tl">
                    <a:srgbClr val="000000">
                      <a:alpha val="43137"/>
                    </a:srgbClr>
                  </a:outerShdw>
                </a:effectLst>
              </a:rPr>
              <a:t>starboard</a:t>
            </a:r>
            <a:r>
              <a:rPr lang="en-US" altLang="en-US" sz="2400" dirty="0"/>
              <a:t> so each shall pass </a:t>
            </a:r>
            <a:r>
              <a:rPr lang="en-US" altLang="en-US" sz="2400" b="1" dirty="0" smtClean="0">
                <a:solidFill>
                  <a:srgbClr val="FF0000"/>
                </a:solidFill>
                <a:effectLst>
                  <a:outerShdw blurRad="38100" dist="38100" dir="2700000" algn="tl">
                    <a:srgbClr val="000000">
                      <a:alpha val="43137"/>
                    </a:srgbClr>
                  </a:outerShdw>
                </a:effectLst>
              </a:rPr>
              <a:t>port to port </a:t>
            </a:r>
            <a:r>
              <a:rPr lang="en-US" altLang="en-US" sz="2400" dirty="0"/>
              <a:t>of each other. At night, vessels in a head-on situation should observe masthead light(s) in a line and one or both sidelights.</a:t>
            </a:r>
          </a:p>
          <a:p>
            <a:pPr eaLnBrk="1" hangingPunct="1">
              <a:spcBef>
                <a:spcPct val="0"/>
              </a:spcBef>
              <a:buFontTx/>
              <a:buNone/>
            </a:pPr>
            <a:endParaRPr lang="en-US" altLang="en-US" sz="2400" dirty="0"/>
          </a:p>
        </p:txBody>
      </p:sp>
      <p:graphicFrame>
        <p:nvGraphicFramePr>
          <p:cNvPr id="7" name="Object 5"/>
          <p:cNvGraphicFramePr>
            <a:graphicFrameLocks noGrp="1" noChangeAspect="1"/>
          </p:cNvGraphicFramePr>
          <p:nvPr>
            <p:ph/>
            <p:extLst>
              <p:ext uri="{D42A27DB-BD31-4B8C-83A1-F6EECF244321}">
                <p14:modId xmlns:p14="http://schemas.microsoft.com/office/powerpoint/2010/main" val="2060172863"/>
              </p:ext>
            </p:extLst>
          </p:nvPr>
        </p:nvGraphicFramePr>
        <p:xfrm>
          <a:off x="1900517" y="3512857"/>
          <a:ext cx="5248556" cy="3144465"/>
        </p:xfrm>
        <a:graphic>
          <a:graphicData uri="http://schemas.openxmlformats.org/presentationml/2006/ole">
            <mc:AlternateContent xmlns:mc="http://schemas.openxmlformats.org/markup-compatibility/2006">
              <mc:Choice xmlns:v="urn:schemas-microsoft-com:vml" Requires="v">
                <p:oleObj spid="_x0000_s2058" name="Picture" r:id="rId3" imgW="1972056" imgH="1182624" progId="Word.Picture.8">
                  <p:embed/>
                </p:oleObj>
              </mc:Choice>
              <mc:Fallback>
                <p:oleObj name="Picture" r:id="rId3" imgW="1972056" imgH="118262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517" y="3512857"/>
                        <a:ext cx="5248556" cy="314446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22060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12</a:t>
            </a:fld>
            <a:endParaRPr lang="en-US" dirty="0">
              <a:solidFill>
                <a:prstClr val="white">
                  <a:tint val="75000"/>
                </a:prstClr>
              </a:solidFill>
            </a:endParaRPr>
          </a:p>
        </p:txBody>
      </p:sp>
      <p:sp>
        <p:nvSpPr>
          <p:cNvPr id="6" name="Rectangle 4"/>
          <p:cNvSpPr>
            <a:spLocks noChangeArrowheads="1"/>
          </p:cNvSpPr>
          <p:nvPr/>
        </p:nvSpPr>
        <p:spPr bwMode="auto">
          <a:xfrm>
            <a:off x="416858" y="1063423"/>
            <a:ext cx="7162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dirty="0"/>
              <a:t>RULE 15 CROSSING</a:t>
            </a:r>
            <a:r>
              <a:rPr lang="en-US" altLang="en-US" sz="2400" dirty="0"/>
              <a:t> - A vessel which has another vessel on her </a:t>
            </a:r>
            <a:r>
              <a:rPr lang="en-US" altLang="en-US" sz="2400" b="1" dirty="0">
                <a:solidFill>
                  <a:srgbClr val="92D050"/>
                </a:solidFill>
                <a:effectLst>
                  <a:outerShdw blurRad="38100" dist="38100" dir="2700000" algn="tl">
                    <a:srgbClr val="000000">
                      <a:alpha val="43137"/>
                    </a:srgbClr>
                  </a:outerShdw>
                </a:effectLst>
              </a:rPr>
              <a:t>starboard</a:t>
            </a:r>
            <a:r>
              <a:rPr lang="en-US" altLang="en-US" sz="2400" dirty="0"/>
              <a:t> side shall keep out of the way of the other and if necessary, avoid crossing ahead of the other vessel. On the Great Lakes and Western Rivers, a vessel crossing a river shall keep out of the way of an ascending or descending vessel.</a:t>
            </a:r>
          </a:p>
        </p:txBody>
      </p:sp>
      <p:pic>
        <p:nvPicPr>
          <p:cNvPr id="7" name="Picture 5" descr="Nav_Cross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80284"/>
            <a:ext cx="5372100" cy="313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12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13</a:t>
            </a:fld>
            <a:endParaRPr lang="en-US" dirty="0">
              <a:solidFill>
                <a:prstClr val="white">
                  <a:tint val="75000"/>
                </a:prstClr>
              </a:solidFill>
            </a:endParaRPr>
          </a:p>
        </p:txBody>
      </p:sp>
      <p:sp>
        <p:nvSpPr>
          <p:cNvPr id="6" name="Rectangle 5"/>
          <p:cNvSpPr/>
          <p:nvPr/>
        </p:nvSpPr>
        <p:spPr>
          <a:xfrm>
            <a:off x="125506" y="1063423"/>
            <a:ext cx="9018494" cy="5693866"/>
          </a:xfrm>
          <a:prstGeom prst="rect">
            <a:avLst/>
          </a:prstGeom>
        </p:spPr>
        <p:txBody>
          <a:bodyPr wrap="square">
            <a:spAutoFit/>
          </a:bodyPr>
          <a:lstStyle/>
          <a:p>
            <a:pPr algn="ctr">
              <a:spcBef>
                <a:spcPct val="50000"/>
              </a:spcBef>
            </a:pPr>
            <a:r>
              <a:rPr lang="en-US" altLang="en-US" sz="2800" dirty="0">
                <a:solidFill>
                  <a:schemeClr val="tx2"/>
                </a:solidFill>
                <a:latin typeface="Arial" panose="020B0604020202020204" pitchFamily="34" charset="0"/>
                <a:cs typeface="Arial" panose="020B0604020202020204" pitchFamily="34" charset="0"/>
              </a:rPr>
              <a:t>Rule 18 Responsibilities Between Vessels (Inland)</a:t>
            </a:r>
          </a:p>
          <a:p>
            <a:pPr algn="ctr">
              <a:spcBef>
                <a:spcPct val="50000"/>
              </a:spcBef>
            </a:pPr>
            <a:r>
              <a:rPr lang="en-US" altLang="en-US" sz="2800" dirty="0">
                <a:solidFill>
                  <a:schemeClr val="tx2"/>
                </a:solidFill>
                <a:latin typeface="Arial" panose="020B0604020202020204" pitchFamily="34" charset="0"/>
                <a:cs typeface="Arial" panose="020B0604020202020204" pitchFamily="34" charset="0"/>
              </a:rPr>
              <a:t>R.O.W. Pecking Order</a:t>
            </a:r>
          </a:p>
          <a:p>
            <a:pPr>
              <a:spcBef>
                <a:spcPct val="0"/>
              </a:spcBef>
            </a:pPr>
            <a:r>
              <a:rPr lang="en-US" altLang="en-US" sz="2800" dirty="0">
                <a:latin typeface="Arial" panose="020B0604020202020204" pitchFamily="34" charset="0"/>
                <a:cs typeface="Arial" panose="020B0604020202020204" pitchFamily="34" charset="0"/>
              </a:rPr>
              <a:t>Privileged</a:t>
            </a:r>
          </a:p>
          <a:p>
            <a:pPr lvl="3">
              <a:spcBef>
                <a:spcPct val="0"/>
              </a:spcBef>
            </a:pPr>
            <a:endParaRPr lang="en-US" altLang="en-US" sz="2800" dirty="0">
              <a:latin typeface="Arial" panose="020B0604020202020204" pitchFamily="34" charset="0"/>
              <a:cs typeface="Arial" panose="020B0604020202020204" pitchFamily="34" charset="0"/>
            </a:endParaRPr>
          </a:p>
          <a:p>
            <a:pPr lvl="3">
              <a:spcBef>
                <a:spcPct val="0"/>
              </a:spcBef>
            </a:pPr>
            <a:r>
              <a:rPr lang="en-US" altLang="en-US" sz="2800" dirty="0">
                <a:latin typeface="Arial" panose="020B0604020202020204" pitchFamily="34" charset="0"/>
                <a:cs typeface="Arial" panose="020B0604020202020204" pitchFamily="34" charset="0"/>
              </a:rPr>
              <a:t>Not under command (NUC)</a:t>
            </a:r>
          </a:p>
          <a:p>
            <a:pPr lvl="3">
              <a:spcBef>
                <a:spcPct val="0"/>
              </a:spcBef>
            </a:pPr>
            <a:r>
              <a:rPr lang="en-US" altLang="en-US" sz="2800" dirty="0">
                <a:latin typeface="Arial" panose="020B0604020202020204" pitchFamily="34" charset="0"/>
                <a:cs typeface="Arial" panose="020B0604020202020204" pitchFamily="34" charset="0"/>
              </a:rPr>
              <a:t>Restricted in ability to maneuver (RAM) (dredging, mine sweeping)</a:t>
            </a:r>
          </a:p>
          <a:p>
            <a:pPr lvl="3">
              <a:spcBef>
                <a:spcPct val="0"/>
              </a:spcBef>
            </a:pPr>
            <a:r>
              <a:rPr lang="en-US" altLang="en-US" sz="2800" dirty="0">
                <a:latin typeface="Arial" panose="020B0604020202020204" pitchFamily="34" charset="0"/>
                <a:cs typeface="Arial" panose="020B0604020202020204" pitchFamily="34" charset="0"/>
              </a:rPr>
              <a:t>Fishing/trawling (not  trolling)</a:t>
            </a:r>
          </a:p>
          <a:p>
            <a:pPr lvl="3">
              <a:spcBef>
                <a:spcPct val="0"/>
              </a:spcBef>
            </a:pPr>
            <a:r>
              <a:rPr lang="en-US" altLang="en-US" sz="2800" dirty="0">
                <a:latin typeface="Arial" panose="020B0604020202020204" pitchFamily="34" charset="0"/>
                <a:cs typeface="Arial" panose="020B0604020202020204" pitchFamily="34" charset="0"/>
              </a:rPr>
              <a:t>Sail or manually powered boat</a:t>
            </a:r>
          </a:p>
          <a:p>
            <a:pPr lvl="3">
              <a:spcBef>
                <a:spcPct val="0"/>
              </a:spcBef>
            </a:pPr>
            <a:r>
              <a:rPr lang="en-US" altLang="en-US" sz="2800" dirty="0">
                <a:latin typeface="Arial" panose="020B0604020202020204" pitchFamily="34" charset="0"/>
                <a:cs typeface="Arial" panose="020B0604020202020204" pitchFamily="34" charset="0"/>
              </a:rPr>
              <a:t>Power-driven</a:t>
            </a:r>
          </a:p>
          <a:p>
            <a:pPr lvl="3">
              <a:spcBef>
                <a:spcPct val="0"/>
              </a:spcBef>
            </a:pPr>
            <a:r>
              <a:rPr lang="en-US" altLang="en-US" sz="2800" dirty="0">
                <a:latin typeface="Arial" panose="020B0604020202020204" pitchFamily="34" charset="0"/>
                <a:cs typeface="Arial" panose="020B0604020202020204" pitchFamily="34" charset="0"/>
              </a:rPr>
              <a:t>Seaplane </a:t>
            </a:r>
          </a:p>
          <a:p>
            <a:pPr>
              <a:spcBef>
                <a:spcPct val="50000"/>
              </a:spcBef>
            </a:pPr>
            <a:r>
              <a:rPr lang="en-US" altLang="en-US" sz="2800" dirty="0" smtClean="0">
                <a:solidFill>
                  <a:schemeClr val="tx2"/>
                </a:solidFill>
                <a:latin typeface="Arial" panose="020B0604020202020204" pitchFamily="34" charset="0"/>
                <a:cs typeface="Arial" panose="020B0604020202020204" pitchFamily="34" charset="0"/>
              </a:rPr>
              <a:t>Burdened</a:t>
            </a:r>
            <a:endParaRPr lang="en-US" altLang="en-US" sz="2800" dirty="0">
              <a:solidFill>
                <a:schemeClr val="tx2"/>
              </a:solidFill>
              <a:latin typeface="Arial" panose="020B0604020202020204" pitchFamily="34" charset="0"/>
              <a:cs typeface="Arial" panose="020B0604020202020204" pitchFamily="34" charset="0"/>
            </a:endParaRPr>
          </a:p>
        </p:txBody>
      </p:sp>
      <p:sp>
        <p:nvSpPr>
          <p:cNvPr id="7" name="Line 5"/>
          <p:cNvSpPr>
            <a:spLocks noChangeShapeType="1"/>
          </p:cNvSpPr>
          <p:nvPr/>
        </p:nvSpPr>
        <p:spPr bwMode="auto">
          <a:xfrm flipH="1">
            <a:off x="968188" y="3119718"/>
            <a:ext cx="1" cy="2796988"/>
          </a:xfrm>
          <a:prstGeom prst="line">
            <a:avLst/>
          </a:prstGeom>
          <a:noFill/>
          <a:ln w="3810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36400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7" name="Rectangle 2"/>
          <p:cNvSpPr>
            <a:spLocks noChangeArrowheads="1"/>
          </p:cNvSpPr>
          <p:nvPr/>
        </p:nvSpPr>
        <p:spPr bwMode="auto">
          <a:xfrm>
            <a:off x="145655" y="1152983"/>
            <a:ext cx="879406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4400" dirty="0" smtClean="0">
                <a:solidFill>
                  <a:srgbClr val="FFFF00"/>
                </a:solidFill>
                <a:latin typeface="Arial" panose="020B0604020202020204" pitchFamily="34" charset="0"/>
              </a:rPr>
              <a:t>Navigation Lights and Shapes (Rules 20 - 31)</a:t>
            </a:r>
          </a:p>
        </p:txBody>
      </p:sp>
      <p:sp>
        <p:nvSpPr>
          <p:cNvPr id="8" name="Text Box 7"/>
          <p:cNvSpPr txBox="1">
            <a:spLocks noChangeArrowheads="1"/>
          </p:cNvSpPr>
          <p:nvPr/>
        </p:nvSpPr>
        <p:spPr bwMode="auto">
          <a:xfrm>
            <a:off x="535043" y="2691448"/>
            <a:ext cx="801528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pPr>
            <a:r>
              <a:rPr lang="en-US" altLang="en-US" sz="2800" dirty="0" smtClean="0">
                <a:solidFill>
                  <a:srgbClr val="FFFFFF"/>
                </a:solidFill>
                <a:latin typeface="Arial" panose="020B0604020202020204" pitchFamily="34" charset="0"/>
              </a:rPr>
              <a:t>  White 360 degree light required when anchored</a:t>
            </a:r>
          </a:p>
          <a:p>
            <a:pPr fontAlgn="base">
              <a:spcBef>
                <a:spcPct val="0"/>
              </a:spcBef>
              <a:spcAft>
                <a:spcPct val="0"/>
              </a:spcAft>
            </a:pPr>
            <a:endParaRPr lang="en-US" altLang="en-US" sz="2800" dirty="0" smtClean="0">
              <a:solidFill>
                <a:srgbClr val="FFFFFF"/>
              </a:solidFill>
              <a:latin typeface="Arial" panose="020B0604020202020204" pitchFamily="34" charset="0"/>
            </a:endParaRPr>
          </a:p>
          <a:p>
            <a:pPr fontAlgn="base">
              <a:spcBef>
                <a:spcPct val="0"/>
              </a:spcBef>
              <a:spcAft>
                <a:spcPct val="0"/>
              </a:spcAft>
            </a:pPr>
            <a:r>
              <a:rPr lang="en-US" altLang="en-US" sz="2800" dirty="0" smtClean="0">
                <a:solidFill>
                  <a:srgbClr val="FFFFFF"/>
                </a:solidFill>
                <a:latin typeface="Arial" panose="020B0604020202020204" pitchFamily="34" charset="0"/>
              </a:rPr>
              <a:t>  </a:t>
            </a:r>
            <a:r>
              <a:rPr lang="en-US" altLang="en-US" sz="2800" dirty="0" smtClean="0">
                <a:solidFill>
                  <a:srgbClr val="FF0000"/>
                </a:solidFill>
                <a:latin typeface="Arial" panose="020B0604020202020204" pitchFamily="34" charset="0"/>
              </a:rPr>
              <a:t>Red</a:t>
            </a:r>
            <a:r>
              <a:rPr lang="en-US" altLang="en-US" sz="2800" dirty="0" smtClean="0">
                <a:solidFill>
                  <a:srgbClr val="FFFFFF"/>
                </a:solidFill>
                <a:latin typeface="Arial" panose="020B0604020202020204" pitchFamily="34" charset="0"/>
              </a:rPr>
              <a:t> and </a:t>
            </a:r>
            <a:r>
              <a:rPr lang="en-US" altLang="en-US" sz="2800" dirty="0" smtClean="0">
                <a:solidFill>
                  <a:srgbClr val="00B050"/>
                </a:solidFill>
                <a:latin typeface="Arial" panose="020B0604020202020204" pitchFamily="34" charset="0"/>
              </a:rPr>
              <a:t>Green</a:t>
            </a:r>
            <a:r>
              <a:rPr lang="en-US" altLang="en-US" sz="2800" dirty="0" smtClean="0">
                <a:solidFill>
                  <a:srgbClr val="FFFFFF"/>
                </a:solidFill>
                <a:latin typeface="Arial" panose="020B0604020202020204" pitchFamily="34" charset="0"/>
              </a:rPr>
              <a:t> lights (112.5 degree arc) required when underway between sunset and sunrise or in restricted visibility</a:t>
            </a:r>
          </a:p>
        </p:txBody>
      </p:sp>
    </p:spTree>
    <p:extLst>
      <p:ext uri="{BB962C8B-B14F-4D97-AF65-F5344CB8AC3E}">
        <p14:creationId xmlns:p14="http://schemas.microsoft.com/office/powerpoint/2010/main" val="362055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41986" name="AutoShape 2"/>
          <p:cNvSpPr>
            <a:spLocks noChangeArrowheads="1"/>
          </p:cNvSpPr>
          <p:nvPr/>
        </p:nvSpPr>
        <p:spPr bwMode="auto">
          <a:xfrm rot="16200000" flipV="1">
            <a:off x="3086100" y="3313599"/>
            <a:ext cx="2438400" cy="685800"/>
          </a:xfrm>
          <a:prstGeom prst="homePlate">
            <a:avLst>
              <a:gd name="adj" fmla="val 88889"/>
            </a:avLst>
          </a:prstGeom>
          <a:solidFill>
            <a:schemeClr va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8435" name="Text Box 3"/>
          <p:cNvSpPr txBox="1">
            <a:spLocks noChangeArrowheads="1"/>
          </p:cNvSpPr>
          <p:nvPr/>
        </p:nvSpPr>
        <p:spPr bwMode="auto">
          <a:xfrm>
            <a:off x="3106738" y="4953000"/>
            <a:ext cx="2209800" cy="1077913"/>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3200" b="1" dirty="0">
                <a:solidFill>
                  <a:srgbClr val="FFFFFF"/>
                </a:solidFill>
                <a:effectLst>
                  <a:outerShdw blurRad="38100" dist="38100" dir="2700000" algn="tl">
                    <a:srgbClr val="000000"/>
                  </a:outerShdw>
                </a:effectLst>
                <a:cs typeface="Arial" panose="020B0604020202020204" pitchFamily="34" charset="0"/>
              </a:rPr>
              <a:t>Stern light</a:t>
            </a:r>
          </a:p>
          <a:p>
            <a:pPr algn="ctr" eaLnBrk="0" fontAlgn="base" hangingPunct="0">
              <a:spcBef>
                <a:spcPct val="0"/>
              </a:spcBef>
              <a:spcAft>
                <a:spcPct val="0"/>
              </a:spcAft>
              <a:defRPr/>
            </a:pPr>
            <a:r>
              <a:rPr lang="en-US" sz="3200" b="1" dirty="0">
                <a:solidFill>
                  <a:srgbClr val="FFFFFF"/>
                </a:solidFill>
                <a:effectLst>
                  <a:outerShdw blurRad="38100" dist="38100" dir="2700000" algn="tl">
                    <a:srgbClr val="000000"/>
                  </a:outerShdw>
                </a:effectLst>
                <a:cs typeface="Arial" panose="020B0604020202020204" pitchFamily="34" charset="0"/>
              </a:rPr>
              <a:t>135</a:t>
            </a:r>
            <a:endParaRPr lang="en-US" sz="4000" dirty="0">
              <a:solidFill>
                <a:srgbClr val="FFFFFF"/>
              </a:solidFill>
              <a:effectLst>
                <a:outerShdw blurRad="38100" dist="38100" dir="2700000" algn="tl">
                  <a:srgbClr val="000000"/>
                </a:outerShdw>
              </a:effectLst>
              <a:cs typeface="Arial" panose="020B0604020202020204" pitchFamily="34" charset="0"/>
            </a:endParaRPr>
          </a:p>
        </p:txBody>
      </p:sp>
      <p:sp>
        <p:nvSpPr>
          <p:cNvPr id="41988" name="Text Box 4"/>
          <p:cNvSpPr txBox="1">
            <a:spLocks noChangeArrowheads="1"/>
          </p:cNvSpPr>
          <p:nvPr/>
        </p:nvSpPr>
        <p:spPr bwMode="auto">
          <a:xfrm>
            <a:off x="228600" y="609600"/>
            <a:ext cx="20526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a:solidFill>
                  <a:srgbClr val="FF0000"/>
                </a:solidFill>
                <a:cs typeface="Arial" panose="020B0604020202020204" pitchFamily="34" charset="0"/>
              </a:rPr>
              <a:t>Sidelight</a:t>
            </a:r>
          </a:p>
          <a:p>
            <a:pPr eaLnBrk="0" fontAlgn="base" hangingPunct="0">
              <a:spcBef>
                <a:spcPct val="0"/>
              </a:spcBef>
              <a:spcAft>
                <a:spcPct val="0"/>
              </a:spcAft>
              <a:buFontTx/>
              <a:buNone/>
            </a:pPr>
            <a:r>
              <a:rPr lang="en-US" altLang="en-US">
                <a:solidFill>
                  <a:srgbClr val="FF0000"/>
                </a:solidFill>
                <a:cs typeface="Arial" panose="020B0604020202020204" pitchFamily="34" charset="0"/>
              </a:rPr>
              <a:t>Port </a:t>
            </a:r>
            <a:endParaRPr lang="en-US" altLang="en-US" sz="2400">
              <a:solidFill>
                <a:srgbClr val="FF0000"/>
              </a:solidFill>
              <a:cs typeface="Arial" panose="020B0604020202020204" pitchFamily="34" charset="0"/>
            </a:endParaRPr>
          </a:p>
          <a:p>
            <a:pPr eaLnBrk="0" fontAlgn="base" hangingPunct="0">
              <a:spcBef>
                <a:spcPct val="0"/>
              </a:spcBef>
              <a:spcAft>
                <a:spcPct val="0"/>
              </a:spcAft>
              <a:buFontTx/>
              <a:buNone/>
            </a:pPr>
            <a:r>
              <a:rPr lang="en-US" altLang="en-US" sz="6000">
                <a:solidFill>
                  <a:srgbClr val="FF0000"/>
                </a:solidFill>
                <a:cs typeface="Arial" panose="020B0604020202020204" pitchFamily="34" charset="0"/>
              </a:rPr>
              <a:t>112.5</a:t>
            </a:r>
            <a:endParaRPr lang="en-US" altLang="en-US" sz="6000">
              <a:solidFill>
                <a:srgbClr val="000000"/>
              </a:solidFill>
              <a:cs typeface="Arial" panose="020B0604020202020204" pitchFamily="34" charset="0"/>
            </a:endParaRPr>
          </a:p>
        </p:txBody>
      </p:sp>
      <p:sp>
        <p:nvSpPr>
          <p:cNvPr id="41989" name="Text Box 5"/>
          <p:cNvSpPr txBox="1">
            <a:spLocks noChangeArrowheads="1"/>
          </p:cNvSpPr>
          <p:nvPr/>
        </p:nvSpPr>
        <p:spPr bwMode="auto">
          <a:xfrm>
            <a:off x="6324600" y="533400"/>
            <a:ext cx="29892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a:solidFill>
                  <a:srgbClr val="006600"/>
                </a:solidFill>
                <a:cs typeface="Arial" panose="020B0604020202020204" pitchFamily="34" charset="0"/>
              </a:rPr>
              <a:t>Sidelight</a:t>
            </a:r>
          </a:p>
          <a:p>
            <a:pPr eaLnBrk="0" fontAlgn="base" hangingPunct="0">
              <a:spcBef>
                <a:spcPct val="0"/>
              </a:spcBef>
              <a:spcAft>
                <a:spcPct val="0"/>
              </a:spcAft>
              <a:buFontTx/>
              <a:buNone/>
            </a:pPr>
            <a:r>
              <a:rPr lang="en-US" altLang="en-US">
                <a:solidFill>
                  <a:srgbClr val="006600"/>
                </a:solidFill>
                <a:cs typeface="Arial" panose="020B0604020202020204" pitchFamily="34" charset="0"/>
              </a:rPr>
              <a:t>starboard</a:t>
            </a:r>
            <a:endParaRPr lang="en-US" altLang="en-US" sz="2000">
              <a:solidFill>
                <a:srgbClr val="006600"/>
              </a:solidFill>
              <a:cs typeface="Arial" panose="020B0604020202020204" pitchFamily="34" charset="0"/>
            </a:endParaRPr>
          </a:p>
          <a:p>
            <a:pPr eaLnBrk="0" fontAlgn="base" hangingPunct="0">
              <a:spcBef>
                <a:spcPct val="0"/>
              </a:spcBef>
              <a:spcAft>
                <a:spcPct val="0"/>
              </a:spcAft>
              <a:buFontTx/>
              <a:buNone/>
            </a:pPr>
            <a:r>
              <a:rPr lang="en-US" altLang="en-US" sz="6000">
                <a:solidFill>
                  <a:srgbClr val="006600"/>
                </a:solidFill>
                <a:cs typeface="Arial" panose="020B0604020202020204" pitchFamily="34" charset="0"/>
              </a:rPr>
              <a:t>112.5</a:t>
            </a:r>
          </a:p>
        </p:txBody>
      </p:sp>
      <p:sp>
        <p:nvSpPr>
          <p:cNvPr id="41990" name="Oval 7"/>
          <p:cNvSpPr>
            <a:spLocks noChangeArrowheads="1"/>
          </p:cNvSpPr>
          <p:nvPr/>
        </p:nvSpPr>
        <p:spPr bwMode="auto">
          <a:xfrm>
            <a:off x="2160588" y="1776413"/>
            <a:ext cx="152400" cy="152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41991" name="AutoShape 9"/>
          <p:cNvSpPr>
            <a:spLocks noChangeArrowheads="1"/>
          </p:cNvSpPr>
          <p:nvPr/>
        </p:nvSpPr>
        <p:spPr bwMode="auto">
          <a:xfrm>
            <a:off x="3238887" y="1867328"/>
            <a:ext cx="2133600" cy="2286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18749 h 21600"/>
            </a:gdLst>
            <a:ahLst/>
            <a:cxnLst>
              <a:cxn ang="T8">
                <a:pos x="T0" y="T1"/>
              </a:cxn>
              <a:cxn ang="T9">
                <a:pos x="T2" y="T3"/>
              </a:cxn>
              <a:cxn ang="T10">
                <a:pos x="T4" y="T5"/>
              </a:cxn>
              <a:cxn ang="T11">
                <a:pos x="T6" y="T7"/>
              </a:cxn>
            </a:cxnLst>
            <a:rect l="T12" t="T13" r="T14" b="T15"/>
            <a:pathLst>
              <a:path w="21600" h="21600">
                <a:moveTo>
                  <a:pt x="6075" y="18539"/>
                </a:moveTo>
                <a:cubicBezTo>
                  <a:pt x="3377" y="16893"/>
                  <a:pt x="1732" y="13960"/>
                  <a:pt x="1732" y="10800"/>
                </a:cubicBezTo>
                <a:cubicBezTo>
                  <a:pt x="1732" y="5791"/>
                  <a:pt x="5791" y="1732"/>
                  <a:pt x="10800" y="1732"/>
                </a:cubicBezTo>
                <a:cubicBezTo>
                  <a:pt x="15808" y="1732"/>
                  <a:pt x="19868" y="5791"/>
                  <a:pt x="19868" y="10800"/>
                </a:cubicBezTo>
                <a:cubicBezTo>
                  <a:pt x="19868" y="13960"/>
                  <a:pt x="18222" y="16893"/>
                  <a:pt x="15524" y="18539"/>
                </a:cubicBezTo>
                <a:lnTo>
                  <a:pt x="16427" y="20018"/>
                </a:lnTo>
                <a:cubicBezTo>
                  <a:pt x="19640" y="18056"/>
                  <a:pt x="21600" y="14564"/>
                  <a:pt x="21600" y="10800"/>
                </a:cubicBezTo>
                <a:cubicBezTo>
                  <a:pt x="21600" y="4835"/>
                  <a:pt x="16764" y="0"/>
                  <a:pt x="10800" y="0"/>
                </a:cubicBezTo>
                <a:cubicBezTo>
                  <a:pt x="4835" y="0"/>
                  <a:pt x="0" y="4835"/>
                  <a:pt x="0" y="10800"/>
                </a:cubicBezTo>
                <a:cubicBezTo>
                  <a:pt x="-1" y="14564"/>
                  <a:pt x="1959" y="18056"/>
                  <a:pt x="5172" y="20018"/>
                </a:cubicBezTo>
                <a:lnTo>
                  <a:pt x="6075" y="18539"/>
                </a:lnTo>
                <a:close/>
              </a:path>
            </a:pathLst>
          </a:custGeom>
          <a:solidFill>
            <a:schemeClr val="bg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endParaRPr>
          </a:p>
        </p:txBody>
      </p:sp>
      <p:sp>
        <p:nvSpPr>
          <p:cNvPr id="18442" name="Text Box 10"/>
          <p:cNvSpPr txBox="1">
            <a:spLocks noChangeArrowheads="1"/>
          </p:cNvSpPr>
          <p:nvPr/>
        </p:nvSpPr>
        <p:spPr bwMode="auto">
          <a:xfrm>
            <a:off x="3200400" y="838200"/>
            <a:ext cx="2286000" cy="10668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3200" b="1" dirty="0">
                <a:solidFill>
                  <a:srgbClr val="FFFFFF"/>
                </a:solidFill>
                <a:effectLst>
                  <a:outerShdw blurRad="38100" dist="38100" dir="2700000" algn="tl">
                    <a:srgbClr val="000000"/>
                  </a:outerShdw>
                </a:effectLst>
                <a:cs typeface="Arial" panose="020B0604020202020204" pitchFamily="34" charset="0"/>
              </a:rPr>
              <a:t>Masthead 225</a:t>
            </a:r>
          </a:p>
        </p:txBody>
      </p:sp>
      <p:sp>
        <p:nvSpPr>
          <p:cNvPr id="18443" name="Oval 11"/>
          <p:cNvSpPr>
            <a:spLocks noChangeArrowheads="1"/>
          </p:cNvSpPr>
          <p:nvPr/>
        </p:nvSpPr>
        <p:spPr bwMode="auto">
          <a:xfrm>
            <a:off x="4766116" y="1409700"/>
            <a:ext cx="152400" cy="152400"/>
          </a:xfrm>
          <a:prstGeom prst="ellipse">
            <a:avLst/>
          </a:prstGeom>
          <a:noFill/>
          <a:ln w="19050">
            <a:solidFill>
              <a:schemeClr val="bg1"/>
            </a:solidFill>
            <a:round/>
            <a:headEnd/>
            <a:tailEnd/>
          </a:ln>
          <a:effectLst>
            <a:innerShdw blurRad="63500" dist="50800" dir="18900000">
              <a:prstClr val="black">
                <a:alpha val="50000"/>
              </a:prstClr>
            </a:innerShdw>
          </a:effectLst>
        </p:spPr>
        <p:txBody>
          <a:bodyPr wrap="none" anchor="ctr"/>
          <a:lstStyle/>
          <a:p>
            <a:pPr algn="ctr" eaLnBrk="0" fontAlgn="base" hangingPunct="0">
              <a:spcBef>
                <a:spcPct val="0"/>
              </a:spcBef>
              <a:spcAft>
                <a:spcPct val="0"/>
              </a:spcAft>
              <a:defRPr/>
            </a:pPr>
            <a:endParaRPr lang="en-US" sz="2400">
              <a:solidFill>
                <a:srgbClr val="FFFFFF"/>
              </a:solidFill>
              <a:effectLst>
                <a:outerShdw blurRad="38100" dist="38100" dir="2700000" algn="tl">
                  <a:srgbClr val="000000"/>
                </a:outerShdw>
              </a:effectLst>
              <a:latin typeface="Times New Roman" pitchFamily="18" charset="0"/>
            </a:endParaRPr>
          </a:p>
        </p:txBody>
      </p:sp>
      <p:sp>
        <p:nvSpPr>
          <p:cNvPr id="41996" name="Line 12"/>
          <p:cNvSpPr>
            <a:spLocks noChangeShapeType="1"/>
          </p:cNvSpPr>
          <p:nvPr/>
        </p:nvSpPr>
        <p:spPr bwMode="auto">
          <a:xfrm>
            <a:off x="4724400" y="3810000"/>
            <a:ext cx="4419600" cy="1981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41997" name="Line 13"/>
          <p:cNvSpPr>
            <a:spLocks noChangeShapeType="1"/>
          </p:cNvSpPr>
          <p:nvPr/>
        </p:nvSpPr>
        <p:spPr bwMode="auto">
          <a:xfrm rot="-2686364">
            <a:off x="-15875" y="4021138"/>
            <a:ext cx="4043363" cy="143192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41998" name="Line 14"/>
          <p:cNvSpPr>
            <a:spLocks noChangeShapeType="1"/>
          </p:cNvSpPr>
          <p:nvPr/>
        </p:nvSpPr>
        <p:spPr bwMode="auto">
          <a:xfrm flipV="1">
            <a:off x="4343400" y="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41999" name="Line 15"/>
          <p:cNvSpPr>
            <a:spLocks noChangeShapeType="1"/>
          </p:cNvSpPr>
          <p:nvPr/>
        </p:nvSpPr>
        <p:spPr bwMode="auto">
          <a:xfrm>
            <a:off x="4724400" y="3810000"/>
            <a:ext cx="4419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42000" name="Line 16"/>
          <p:cNvSpPr>
            <a:spLocks noChangeShapeType="1"/>
          </p:cNvSpPr>
          <p:nvPr/>
        </p:nvSpPr>
        <p:spPr bwMode="auto">
          <a:xfrm>
            <a:off x="0" y="3810000"/>
            <a:ext cx="3962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42001" name="Arc 17"/>
          <p:cNvSpPr>
            <a:spLocks/>
          </p:cNvSpPr>
          <p:nvPr/>
        </p:nvSpPr>
        <p:spPr bwMode="auto">
          <a:xfrm rot="-9139352">
            <a:off x="1211263" y="3963988"/>
            <a:ext cx="914400" cy="939800"/>
          </a:xfrm>
          <a:custGeom>
            <a:avLst/>
            <a:gdLst>
              <a:gd name="T0" fmla="*/ 2147483646 w 21600"/>
              <a:gd name="T1" fmla="*/ 0 h 22166"/>
              <a:gd name="T2" fmla="*/ 2147483646 w 21600"/>
              <a:gd name="T3" fmla="*/ 2147483646 h 22166"/>
              <a:gd name="T4" fmla="*/ 0 w 21600"/>
              <a:gd name="T5" fmla="*/ 2147483646 h 22166"/>
              <a:gd name="T6" fmla="*/ 0 60000 65536"/>
              <a:gd name="T7" fmla="*/ 0 60000 65536"/>
              <a:gd name="T8" fmla="*/ 0 60000 65536"/>
              <a:gd name="T9" fmla="*/ 0 w 21600"/>
              <a:gd name="T10" fmla="*/ 0 h 22166"/>
              <a:gd name="T11" fmla="*/ 21600 w 21600"/>
              <a:gd name="T12" fmla="*/ 22166 h 22166"/>
            </a:gdLst>
            <a:ahLst/>
            <a:cxnLst>
              <a:cxn ang="T6">
                <a:pos x="T0" y="T1"/>
              </a:cxn>
              <a:cxn ang="T7">
                <a:pos x="T2" y="T3"/>
              </a:cxn>
              <a:cxn ang="T8">
                <a:pos x="T4" y="T5"/>
              </a:cxn>
            </a:cxnLst>
            <a:rect l="T9" t="T10" r="T11" b="T12"/>
            <a:pathLst>
              <a:path w="21600" h="22166" fill="none" extrusionOk="0">
                <a:moveTo>
                  <a:pt x="7050" y="-1"/>
                </a:moveTo>
                <a:cubicBezTo>
                  <a:pt x="15757" y="3006"/>
                  <a:pt x="21600" y="11204"/>
                  <a:pt x="21600" y="20417"/>
                </a:cubicBezTo>
                <a:cubicBezTo>
                  <a:pt x="21600" y="21000"/>
                  <a:pt x="21576" y="21584"/>
                  <a:pt x="21529" y="22166"/>
                </a:cubicBezTo>
              </a:path>
              <a:path w="21600" h="22166" stroke="0" extrusionOk="0">
                <a:moveTo>
                  <a:pt x="7050" y="-1"/>
                </a:moveTo>
                <a:cubicBezTo>
                  <a:pt x="15757" y="3006"/>
                  <a:pt x="21600" y="11204"/>
                  <a:pt x="21600" y="20417"/>
                </a:cubicBezTo>
                <a:cubicBezTo>
                  <a:pt x="21600" y="21000"/>
                  <a:pt x="21576" y="21584"/>
                  <a:pt x="21529" y="22166"/>
                </a:cubicBezTo>
                <a:lnTo>
                  <a:pt x="0" y="20417"/>
                </a:lnTo>
                <a:lnTo>
                  <a:pt x="7050" y="-1"/>
                </a:ln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eaLnBrk="0" fontAlgn="base" hangingPunct="0">
              <a:spcBef>
                <a:spcPct val="0"/>
              </a:spcBef>
              <a:spcAft>
                <a:spcPct val="0"/>
              </a:spcAft>
            </a:pPr>
            <a:endParaRPr lang="en-US">
              <a:solidFill>
                <a:srgbClr val="000000"/>
              </a:solidFill>
            </a:endParaRPr>
          </a:p>
        </p:txBody>
      </p:sp>
      <p:sp>
        <p:nvSpPr>
          <p:cNvPr id="42002" name="Arc 18"/>
          <p:cNvSpPr>
            <a:spLocks/>
          </p:cNvSpPr>
          <p:nvPr/>
        </p:nvSpPr>
        <p:spPr bwMode="auto">
          <a:xfrm rot="3774852">
            <a:off x="6788943" y="3952082"/>
            <a:ext cx="887413" cy="914400"/>
          </a:xfrm>
          <a:custGeom>
            <a:avLst/>
            <a:gdLst>
              <a:gd name="T0" fmla="*/ 0 w 20957"/>
              <a:gd name="T1" fmla="*/ 0 h 21600"/>
              <a:gd name="T2" fmla="*/ 2147483646 w 20957"/>
              <a:gd name="T3" fmla="*/ 2147483646 h 21600"/>
              <a:gd name="T4" fmla="*/ 0 w 20957"/>
              <a:gd name="T5" fmla="*/ 2147483646 h 21600"/>
              <a:gd name="T6" fmla="*/ 0 60000 65536"/>
              <a:gd name="T7" fmla="*/ 0 60000 65536"/>
              <a:gd name="T8" fmla="*/ 0 60000 65536"/>
              <a:gd name="T9" fmla="*/ 0 w 20957"/>
              <a:gd name="T10" fmla="*/ 0 h 21600"/>
              <a:gd name="T11" fmla="*/ 20957 w 20957"/>
              <a:gd name="T12" fmla="*/ 21600 h 21600"/>
            </a:gdLst>
            <a:ahLst/>
            <a:cxnLst>
              <a:cxn ang="T6">
                <a:pos x="T0" y="T1"/>
              </a:cxn>
              <a:cxn ang="T7">
                <a:pos x="T2" y="T3"/>
              </a:cxn>
              <a:cxn ang="T8">
                <a:pos x="T4" y="T5"/>
              </a:cxn>
            </a:cxnLst>
            <a:rect l="T9" t="T10" r="T11" b="T12"/>
            <a:pathLst>
              <a:path w="20957" h="21600" fill="none" extrusionOk="0">
                <a:moveTo>
                  <a:pt x="-1" y="0"/>
                </a:moveTo>
                <a:cubicBezTo>
                  <a:pt x="9914" y="0"/>
                  <a:pt x="18555" y="6749"/>
                  <a:pt x="20956" y="16368"/>
                </a:cubicBezTo>
              </a:path>
              <a:path w="20957" h="21600" stroke="0" extrusionOk="0">
                <a:moveTo>
                  <a:pt x="-1" y="0"/>
                </a:moveTo>
                <a:cubicBezTo>
                  <a:pt x="9914" y="0"/>
                  <a:pt x="18555" y="6749"/>
                  <a:pt x="20956" y="16368"/>
                </a:cubicBezTo>
                <a:lnTo>
                  <a:pt x="0" y="21600"/>
                </a:lnTo>
                <a:lnTo>
                  <a:pt x="-1" y="0"/>
                </a:lnTo>
                <a:close/>
              </a:path>
            </a:pathLst>
          </a:cu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eaLnBrk="0" fontAlgn="base" hangingPunct="0">
              <a:spcBef>
                <a:spcPct val="0"/>
              </a:spcBef>
              <a:spcAft>
                <a:spcPct val="0"/>
              </a:spcAft>
            </a:pPr>
            <a:endParaRPr lang="en-US">
              <a:solidFill>
                <a:srgbClr val="000000"/>
              </a:solidFill>
            </a:endParaRPr>
          </a:p>
        </p:txBody>
      </p:sp>
      <p:sp>
        <p:nvSpPr>
          <p:cNvPr id="42003" name="Arc 19"/>
          <p:cNvSpPr>
            <a:spLocks/>
          </p:cNvSpPr>
          <p:nvPr/>
        </p:nvSpPr>
        <p:spPr bwMode="auto">
          <a:xfrm rot="-5927748">
            <a:off x="1635125" y="950913"/>
            <a:ext cx="3827463" cy="2503487"/>
          </a:xfrm>
          <a:custGeom>
            <a:avLst/>
            <a:gdLst>
              <a:gd name="T0" fmla="*/ 0 w 33756"/>
              <a:gd name="T1" fmla="*/ 2147483646 h 21600"/>
              <a:gd name="T2" fmla="*/ 2147483646 w 33756"/>
              <a:gd name="T3" fmla="*/ 2147483646 h 21600"/>
              <a:gd name="T4" fmla="*/ 2147483646 w 33756"/>
              <a:gd name="T5" fmla="*/ 2147483646 h 21600"/>
              <a:gd name="T6" fmla="*/ 0 60000 65536"/>
              <a:gd name="T7" fmla="*/ 0 60000 65536"/>
              <a:gd name="T8" fmla="*/ 0 60000 65536"/>
              <a:gd name="T9" fmla="*/ 0 w 33756"/>
              <a:gd name="T10" fmla="*/ 0 h 21600"/>
              <a:gd name="T11" fmla="*/ 33756 w 33756"/>
              <a:gd name="T12" fmla="*/ 21600 h 21600"/>
            </a:gdLst>
            <a:ahLst/>
            <a:cxnLst>
              <a:cxn ang="T6">
                <a:pos x="T0" y="T1"/>
              </a:cxn>
              <a:cxn ang="T7">
                <a:pos x="T2" y="T3"/>
              </a:cxn>
              <a:cxn ang="T8">
                <a:pos x="T4" y="T5"/>
              </a:cxn>
            </a:cxnLst>
            <a:rect l="T9" t="T10" r="T11" b="T12"/>
            <a:pathLst>
              <a:path w="33756" h="21600" fill="none" extrusionOk="0">
                <a:moveTo>
                  <a:pt x="0" y="3754"/>
                </a:moveTo>
                <a:cubicBezTo>
                  <a:pt x="3586" y="1308"/>
                  <a:pt x="7827" y="-1"/>
                  <a:pt x="12169" y="0"/>
                </a:cubicBezTo>
                <a:cubicBezTo>
                  <a:pt x="23806" y="0"/>
                  <a:pt x="33351" y="9219"/>
                  <a:pt x="33755" y="20850"/>
                </a:cubicBezTo>
              </a:path>
              <a:path w="33756" h="21600" stroke="0" extrusionOk="0">
                <a:moveTo>
                  <a:pt x="0" y="3754"/>
                </a:moveTo>
                <a:cubicBezTo>
                  <a:pt x="3586" y="1308"/>
                  <a:pt x="7827" y="-1"/>
                  <a:pt x="12169" y="0"/>
                </a:cubicBezTo>
                <a:cubicBezTo>
                  <a:pt x="23806" y="0"/>
                  <a:pt x="33351" y="9219"/>
                  <a:pt x="33755" y="20850"/>
                </a:cubicBezTo>
                <a:lnTo>
                  <a:pt x="12169" y="21600"/>
                </a:lnTo>
                <a:lnTo>
                  <a:pt x="0" y="3754"/>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42004" name="Text Box 21"/>
          <p:cNvSpPr txBox="1">
            <a:spLocks noChangeArrowheads="1"/>
          </p:cNvSpPr>
          <p:nvPr/>
        </p:nvSpPr>
        <p:spPr bwMode="auto">
          <a:xfrm>
            <a:off x="1600200" y="39624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400">
                <a:solidFill>
                  <a:srgbClr val="FF0000"/>
                </a:solidFill>
                <a:cs typeface="Arial" panose="020B0604020202020204" pitchFamily="34" charset="0"/>
              </a:rPr>
              <a:t>22.5</a:t>
            </a:r>
            <a:endParaRPr lang="en-US" altLang="en-US" sz="2400">
              <a:solidFill>
                <a:srgbClr val="000000"/>
              </a:solidFill>
              <a:cs typeface="Arial" panose="020B0604020202020204" pitchFamily="34" charset="0"/>
            </a:endParaRPr>
          </a:p>
        </p:txBody>
      </p:sp>
      <p:sp>
        <p:nvSpPr>
          <p:cNvPr id="16404" name="Text Box 22"/>
          <p:cNvSpPr txBox="1">
            <a:spLocks noChangeArrowheads="1"/>
          </p:cNvSpPr>
          <p:nvPr/>
        </p:nvSpPr>
        <p:spPr bwMode="auto">
          <a:xfrm>
            <a:off x="6096000" y="38862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altLang="en-US" sz="2400" dirty="0" smtClean="0">
                <a:solidFill>
                  <a:srgbClr val="006600"/>
                </a:solidFill>
                <a:latin typeface="Arial"/>
              </a:rPr>
              <a:t>22.5</a:t>
            </a:r>
          </a:p>
        </p:txBody>
      </p:sp>
      <p:sp>
        <p:nvSpPr>
          <p:cNvPr id="42006" name="Oval 23"/>
          <p:cNvSpPr>
            <a:spLocks noChangeArrowheads="1"/>
          </p:cNvSpPr>
          <p:nvPr/>
        </p:nvSpPr>
        <p:spPr bwMode="auto">
          <a:xfrm>
            <a:off x="2209800" y="3886200"/>
            <a:ext cx="152400" cy="1524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42007" name="Oval 24"/>
          <p:cNvSpPr>
            <a:spLocks noChangeArrowheads="1"/>
          </p:cNvSpPr>
          <p:nvPr/>
        </p:nvSpPr>
        <p:spPr bwMode="auto">
          <a:xfrm>
            <a:off x="6781800" y="3886200"/>
            <a:ext cx="152400" cy="152400"/>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endParaRPr lang="en-US" altLang="en-US" sz="2400">
              <a:solidFill>
                <a:srgbClr val="BBE0E3"/>
              </a:solidFill>
              <a:latin typeface="Times New Roman" panose="02020603050405020304" pitchFamily="18" charset="0"/>
            </a:endParaRPr>
          </a:p>
        </p:txBody>
      </p:sp>
      <p:sp>
        <p:nvSpPr>
          <p:cNvPr id="16407" name="Text Box 25"/>
          <p:cNvSpPr txBox="1">
            <a:spLocks noChangeArrowheads="1"/>
          </p:cNvSpPr>
          <p:nvPr/>
        </p:nvSpPr>
        <p:spPr bwMode="auto">
          <a:xfrm>
            <a:off x="2746375" y="6057900"/>
            <a:ext cx="3287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altLang="en-US" sz="2400" b="1" u="sng" dirty="0" smtClean="0">
                <a:solidFill>
                  <a:srgbClr val="FFFF00"/>
                </a:solidFill>
                <a:latin typeface="Arial"/>
              </a:rPr>
              <a:t>ARCS OF VISIBILITY</a:t>
            </a:r>
          </a:p>
        </p:txBody>
      </p:sp>
      <p:sp>
        <p:nvSpPr>
          <p:cNvPr id="42009" name="Arc 20"/>
          <p:cNvSpPr>
            <a:spLocks/>
          </p:cNvSpPr>
          <p:nvPr/>
        </p:nvSpPr>
        <p:spPr bwMode="auto">
          <a:xfrm rot="308468">
            <a:off x="4114800" y="228600"/>
            <a:ext cx="2209800" cy="4024313"/>
          </a:xfrm>
          <a:custGeom>
            <a:avLst/>
            <a:gdLst>
              <a:gd name="T0" fmla="*/ 2147483646 w 21600"/>
              <a:gd name="T1" fmla="*/ 0 h 32492"/>
              <a:gd name="T2" fmla="*/ 2147483646 w 21600"/>
              <a:gd name="T3" fmla="*/ 2147483646 h 32492"/>
              <a:gd name="T4" fmla="*/ 0 w 21600"/>
              <a:gd name="T5" fmla="*/ 2147483646 h 32492"/>
              <a:gd name="T6" fmla="*/ 0 60000 65536"/>
              <a:gd name="T7" fmla="*/ 0 60000 65536"/>
              <a:gd name="T8" fmla="*/ 0 60000 65536"/>
              <a:gd name="T9" fmla="*/ 0 w 21600"/>
              <a:gd name="T10" fmla="*/ 0 h 32492"/>
              <a:gd name="T11" fmla="*/ 21600 w 21600"/>
              <a:gd name="T12" fmla="*/ 32492 h 32492"/>
            </a:gdLst>
            <a:ahLst/>
            <a:cxnLst>
              <a:cxn ang="T6">
                <a:pos x="T0" y="T1"/>
              </a:cxn>
              <a:cxn ang="T7">
                <a:pos x="T2" y="T3"/>
              </a:cxn>
              <a:cxn ang="T8">
                <a:pos x="T4" y="T5"/>
              </a:cxn>
            </a:cxnLst>
            <a:rect l="T9" t="T10" r="T11" b="T12"/>
            <a:pathLst>
              <a:path w="21600" h="32492" fill="none" extrusionOk="0">
                <a:moveTo>
                  <a:pt x="534" y="-1"/>
                </a:moveTo>
                <a:cubicBezTo>
                  <a:pt x="12251" y="289"/>
                  <a:pt x="21600" y="9871"/>
                  <a:pt x="21600" y="21593"/>
                </a:cubicBezTo>
                <a:cubicBezTo>
                  <a:pt x="21600" y="25423"/>
                  <a:pt x="20581" y="29184"/>
                  <a:pt x="18648" y="32491"/>
                </a:cubicBezTo>
              </a:path>
              <a:path w="21600" h="32492" stroke="0" extrusionOk="0">
                <a:moveTo>
                  <a:pt x="534" y="-1"/>
                </a:moveTo>
                <a:cubicBezTo>
                  <a:pt x="12251" y="289"/>
                  <a:pt x="21600" y="9871"/>
                  <a:pt x="21600" y="21593"/>
                </a:cubicBezTo>
                <a:cubicBezTo>
                  <a:pt x="21600" y="25423"/>
                  <a:pt x="20581" y="29184"/>
                  <a:pt x="18648" y="32491"/>
                </a:cubicBezTo>
                <a:lnTo>
                  <a:pt x="0" y="21593"/>
                </a:lnTo>
                <a:lnTo>
                  <a:pt x="534" y="-1"/>
                </a:lnTo>
                <a:close/>
              </a:path>
            </a:pathLst>
          </a:custGeom>
          <a:noFill/>
          <a:ln w="762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42010" name="Oval 26"/>
          <p:cNvSpPr>
            <a:spLocks noChangeArrowheads="1"/>
          </p:cNvSpPr>
          <p:nvPr/>
        </p:nvSpPr>
        <p:spPr bwMode="auto">
          <a:xfrm>
            <a:off x="8229600" y="1676400"/>
            <a:ext cx="152400" cy="152400"/>
          </a:xfrm>
          <a:prstGeom prst="ellipse">
            <a:avLst/>
          </a:prstGeom>
          <a:noFill/>
          <a:ln w="1905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42011" name="Oval 27"/>
          <p:cNvSpPr>
            <a:spLocks noChangeArrowheads="1"/>
          </p:cNvSpPr>
          <p:nvPr/>
        </p:nvSpPr>
        <p:spPr bwMode="auto">
          <a:xfrm>
            <a:off x="6781800" y="3886200"/>
            <a:ext cx="152400" cy="152400"/>
          </a:xfrm>
          <a:prstGeom prst="ellipse">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8460" name="Oval 28"/>
          <p:cNvSpPr>
            <a:spLocks noChangeArrowheads="1"/>
          </p:cNvSpPr>
          <p:nvPr/>
        </p:nvSpPr>
        <p:spPr bwMode="auto">
          <a:xfrm>
            <a:off x="4640263" y="5543550"/>
            <a:ext cx="152400" cy="152400"/>
          </a:xfrm>
          <a:prstGeom prst="ellipse">
            <a:avLst/>
          </a:prstGeom>
          <a:noFill/>
          <a:ln w="19050">
            <a:solidFill>
              <a:schemeClr val="bg1"/>
            </a:solidFill>
            <a:round/>
            <a:headEnd/>
            <a:tailEnd/>
          </a:ln>
          <a:effectLst/>
        </p:spPr>
        <p:txBody>
          <a:bodyPr wrap="none" anchor="ctr"/>
          <a:lstStyle/>
          <a:p>
            <a:pPr algn="ctr" eaLnBrk="0" fontAlgn="base" hangingPunct="0">
              <a:spcBef>
                <a:spcPct val="0"/>
              </a:spcBef>
              <a:spcAft>
                <a:spcPct val="0"/>
              </a:spcAft>
              <a:defRPr/>
            </a:pPr>
            <a:endParaRPr lang="en-US" sz="2400">
              <a:solidFill>
                <a:srgbClr val="FFFFFF"/>
              </a:solidFill>
              <a:effectLst>
                <a:outerShdw blurRad="38100" dist="38100" dir="2700000" algn="tl">
                  <a:srgbClr val="000000"/>
                </a:outerShdw>
              </a:effectLst>
              <a:latin typeface="Times New Roman" pitchFamily="18" charset="0"/>
            </a:endParaRPr>
          </a:p>
        </p:txBody>
      </p:sp>
      <p:sp>
        <p:nvSpPr>
          <p:cNvPr id="42013" name="Text Box 29"/>
          <p:cNvSpPr txBox="1">
            <a:spLocks noChangeArrowheads="1"/>
          </p:cNvSpPr>
          <p:nvPr/>
        </p:nvSpPr>
        <p:spPr bwMode="auto">
          <a:xfrm>
            <a:off x="2133600" y="2286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endParaRPr lang="en-US" altLang="en-US" sz="1800">
              <a:solidFill>
                <a:srgbClr val="000000"/>
              </a:solidFill>
            </a:endParaRPr>
          </a:p>
        </p:txBody>
      </p:sp>
      <p:sp>
        <p:nvSpPr>
          <p:cNvPr id="42014" name="Rectangle 30"/>
          <p:cNvSpPr>
            <a:spLocks noChangeArrowheads="1"/>
          </p:cNvSpPr>
          <p:nvPr/>
        </p:nvSpPr>
        <p:spPr bwMode="auto">
          <a:xfrm>
            <a:off x="1676400" y="125506"/>
            <a:ext cx="6243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u="sng">
                <a:solidFill>
                  <a:srgbClr val="FFFF00"/>
                </a:solidFill>
              </a:rPr>
              <a:t>RULES 20 thru 31 LIGHTS AND SHAPES</a:t>
            </a:r>
          </a:p>
        </p:txBody>
      </p:sp>
      <p:sp>
        <p:nvSpPr>
          <p:cNvPr id="42015" name="TextBox 2"/>
          <p:cNvSpPr txBox="1">
            <a:spLocks noChangeArrowheads="1"/>
          </p:cNvSpPr>
          <p:nvPr/>
        </p:nvSpPr>
        <p:spPr bwMode="auto">
          <a:xfrm>
            <a:off x="7842250" y="4114800"/>
            <a:ext cx="1149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006600"/>
                </a:solidFill>
              </a:rPr>
              <a:t>Abaft of Beam</a:t>
            </a:r>
          </a:p>
        </p:txBody>
      </p:sp>
      <p:sp>
        <p:nvSpPr>
          <p:cNvPr id="42016" name="TextBox 36"/>
          <p:cNvSpPr txBox="1">
            <a:spLocks noChangeArrowheads="1"/>
          </p:cNvSpPr>
          <p:nvPr/>
        </p:nvSpPr>
        <p:spPr bwMode="auto">
          <a:xfrm>
            <a:off x="79375" y="4043363"/>
            <a:ext cx="1149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FF0000"/>
                </a:solidFill>
              </a:rPr>
              <a:t>Abaft of Beam</a:t>
            </a:r>
          </a:p>
        </p:txBody>
      </p:sp>
      <p:sp>
        <p:nvSpPr>
          <p:cNvPr id="2" name="Block Arc 1"/>
          <p:cNvSpPr/>
          <p:nvPr/>
        </p:nvSpPr>
        <p:spPr>
          <a:xfrm rot="10800000">
            <a:off x="3916536" y="4555501"/>
            <a:ext cx="777527" cy="442912"/>
          </a:xfrm>
          <a:prstGeom prst="blockArc">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991672701"/>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16</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ext Box 6"/>
          <p:cNvSpPr txBox="1">
            <a:spLocks noChangeArrowheads="1"/>
          </p:cNvSpPr>
          <p:nvPr/>
        </p:nvSpPr>
        <p:spPr bwMode="auto">
          <a:xfrm>
            <a:off x="304800" y="2438400"/>
            <a:ext cx="8534400" cy="3540125"/>
          </a:xfrm>
          <a:prstGeom prst="rect">
            <a:avLst/>
          </a:prstGeom>
          <a:solidFill>
            <a:srgbClr val="3333CC">
              <a:lumMod val="40000"/>
              <a:lumOff val="60000"/>
            </a:srgbClr>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2800" b="0" i="0" u="none" strike="noStrike" kern="0" cap="none" spc="0" normalizeH="0" baseline="0" noProof="0" dirty="0" smtClean="0">
                <a:ln>
                  <a:noFill/>
                </a:ln>
                <a:solidFill>
                  <a:srgbClr val="FFFFFF"/>
                </a:solidFill>
                <a:effectLst/>
                <a:uLnTx/>
                <a:uFillTx/>
                <a:latin typeface="Arial" panose="020B0604020202020204" pitchFamily="34" charset="0"/>
              </a:rPr>
              <a:t>  </a:t>
            </a:r>
            <a:r>
              <a:rPr kumimoji="0" lang="en-US" altLang="en-US" sz="3200" b="1" i="0" u="none" strike="noStrike" kern="0" cap="none" spc="0" normalizeH="0" baseline="0" noProof="0" dirty="0" smtClean="0">
                <a:ln>
                  <a:noFill/>
                </a:ln>
                <a:solidFill>
                  <a:srgbClr val="000000">
                    <a:lumMod val="95000"/>
                    <a:lumOff val="5000"/>
                  </a:srgbClr>
                </a:solidFill>
                <a:effectLst/>
                <a:uLnTx/>
                <a:uFillTx/>
                <a:latin typeface="Arial" panose="020B0604020202020204" pitchFamily="34" charset="0"/>
              </a:rPr>
              <a:t>Navigation lights should be checked prior to departing the dock</a:t>
            </a:r>
          </a:p>
          <a:p>
            <a:pPr marL="0" marR="0" lvl="0" indent="0" defTabSz="914400" eaLnBrk="1" fontAlgn="base" latinLnBrk="0" hangingPunct="1">
              <a:lnSpc>
                <a:spcPct val="100000"/>
              </a:lnSpc>
              <a:spcBef>
                <a:spcPct val="0"/>
              </a:spcBef>
              <a:spcAft>
                <a:spcPct val="0"/>
              </a:spcAft>
              <a:buClrTx/>
              <a:buSzTx/>
              <a:buFontTx/>
              <a:buChar char="•"/>
              <a:tabLst/>
              <a:defRPr/>
            </a:pPr>
            <a:endParaRPr kumimoji="0" lang="en-US" altLang="en-US" sz="3200" b="1" i="0" u="none" strike="noStrike" kern="0" cap="none" spc="0" normalizeH="0" baseline="0" noProof="0" dirty="0" smtClean="0">
              <a:ln>
                <a:noFill/>
              </a:ln>
              <a:solidFill>
                <a:srgbClr val="000000">
                  <a:lumMod val="95000"/>
                  <a:lumOff val="5000"/>
                </a:srgbClr>
              </a:solidFill>
              <a:effectLst/>
              <a:uLnTx/>
              <a:uFillTx/>
              <a:latin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3200" b="1" i="0" u="none" strike="noStrike" kern="0" cap="none" spc="0" normalizeH="0" baseline="0" noProof="0" dirty="0" smtClean="0">
                <a:ln>
                  <a:noFill/>
                </a:ln>
                <a:solidFill>
                  <a:srgbClr val="000000">
                    <a:lumMod val="95000"/>
                    <a:lumOff val="5000"/>
                  </a:srgbClr>
                </a:solidFill>
                <a:effectLst/>
                <a:uLnTx/>
                <a:uFillTx/>
                <a:latin typeface="Arial" panose="020B0604020202020204" pitchFamily="34" charset="0"/>
              </a:rPr>
              <a:t>Lights should be used between sunset and sunrise and during restricted visibility</a:t>
            </a:r>
          </a:p>
          <a:p>
            <a:pPr marL="0" marR="0" lvl="0" indent="0" defTabSz="914400" eaLnBrk="1" fontAlgn="base" latinLnBrk="0" hangingPunct="1">
              <a:lnSpc>
                <a:spcPct val="100000"/>
              </a:lnSpc>
              <a:spcBef>
                <a:spcPct val="0"/>
              </a:spcBef>
              <a:spcAft>
                <a:spcPct val="0"/>
              </a:spcAft>
              <a:buClrTx/>
              <a:buSzTx/>
              <a:buFontTx/>
              <a:buChar char="•"/>
              <a:tabLst/>
              <a:defRPr/>
            </a:pPr>
            <a:endParaRPr kumimoji="0" lang="en-US" altLang="en-US" sz="3200" b="1" i="0" u="none" strike="noStrike" kern="0" cap="none" spc="0" normalizeH="0" baseline="0" noProof="0" dirty="0" smtClean="0">
              <a:ln>
                <a:noFill/>
              </a:ln>
              <a:solidFill>
                <a:srgbClr val="000000">
                  <a:lumMod val="95000"/>
                  <a:lumOff val="5000"/>
                </a:srgbClr>
              </a:solidFill>
              <a:effectLst/>
              <a:uLnTx/>
              <a:uFillTx/>
              <a:latin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3200" b="1" i="0" u="none" strike="noStrike" kern="0" cap="none" spc="0" normalizeH="0" baseline="0" noProof="0" dirty="0" smtClean="0">
                <a:ln>
                  <a:noFill/>
                </a:ln>
                <a:solidFill>
                  <a:srgbClr val="000000">
                    <a:lumMod val="95000"/>
                    <a:lumOff val="5000"/>
                  </a:srgbClr>
                </a:solidFill>
                <a:effectLst/>
                <a:uLnTx/>
                <a:uFillTx/>
                <a:latin typeface="Arial" panose="020B0604020202020204" pitchFamily="34" charset="0"/>
              </a:rPr>
              <a:t>Always carry spare bulbs</a:t>
            </a:r>
          </a:p>
        </p:txBody>
      </p:sp>
      <p:sp>
        <p:nvSpPr>
          <p:cNvPr id="7" name="Rectangle 2"/>
          <p:cNvSpPr>
            <a:spLocks noChangeArrowheads="1"/>
          </p:cNvSpPr>
          <p:nvPr/>
        </p:nvSpPr>
        <p:spPr bwMode="auto">
          <a:xfrm>
            <a:off x="622844" y="1152983"/>
            <a:ext cx="7772400" cy="838200"/>
          </a:xfrm>
          <a:prstGeom prst="rect">
            <a:avLst/>
          </a:prstGeom>
          <a:solidFill>
            <a:srgbClr val="000000">
              <a:lumMod val="95000"/>
              <a:lumOff val="5000"/>
            </a:srgbClr>
          </a:solidFill>
          <a:ln>
            <a:noFill/>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dirty="0" smtClean="0">
                <a:ln>
                  <a:noFill/>
                </a:ln>
                <a:solidFill>
                  <a:srgbClr val="FF0000"/>
                </a:solidFill>
                <a:effectLst/>
                <a:uLnTx/>
                <a:uFillTx/>
                <a:latin typeface="Arial" panose="020B0604020202020204" pitchFamily="34" charset="0"/>
              </a:rPr>
              <a:t>Navigation</a:t>
            </a:r>
            <a:r>
              <a:rPr kumimoji="0" lang="en-US" altLang="en-US" sz="4000" b="0" i="0" u="none" strike="noStrike" kern="0" cap="none" spc="0" normalizeH="0" baseline="0" noProof="0" dirty="0" smtClean="0">
                <a:ln>
                  <a:noFill/>
                </a:ln>
                <a:solidFill>
                  <a:srgbClr val="FFFF00"/>
                </a:solidFill>
                <a:effectLst/>
                <a:uLnTx/>
                <a:uFillTx/>
                <a:latin typeface="Arial" panose="020B0604020202020204" pitchFamily="34" charset="0"/>
              </a:rPr>
              <a:t> </a:t>
            </a:r>
            <a:r>
              <a:rPr kumimoji="0" lang="en-US" altLang="en-US" sz="4000" b="0" i="0" u="none" strike="noStrike" kern="0" cap="none" spc="0" normalizeH="0" baseline="0" noProof="0" dirty="0" smtClean="0">
                <a:ln>
                  <a:noFill/>
                </a:ln>
                <a:solidFill>
                  <a:srgbClr val="92D050"/>
                </a:solidFill>
                <a:effectLst/>
                <a:uLnTx/>
                <a:uFillTx/>
                <a:latin typeface="Arial" panose="020B0604020202020204" pitchFamily="34" charset="0"/>
              </a:rPr>
              <a:t>Lights</a:t>
            </a:r>
          </a:p>
        </p:txBody>
      </p:sp>
    </p:spTree>
    <p:extLst>
      <p:ext uri="{BB962C8B-B14F-4D97-AF65-F5344CB8AC3E}">
        <p14:creationId xmlns:p14="http://schemas.microsoft.com/office/powerpoint/2010/main" val="2574356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17</a:t>
            </a:fld>
            <a:endParaRPr lang="en-US" dirty="0">
              <a:solidFill>
                <a:prstClr val="white">
                  <a:tint val="75000"/>
                </a:prstClr>
              </a:solidFill>
            </a:endParaRPr>
          </a:p>
        </p:txBody>
      </p:sp>
      <p:sp>
        <p:nvSpPr>
          <p:cNvPr id="7" name="Rectangle 2"/>
          <p:cNvSpPr>
            <a:spLocks noChangeArrowheads="1"/>
          </p:cNvSpPr>
          <p:nvPr/>
        </p:nvSpPr>
        <p:spPr bwMode="auto">
          <a:xfrm>
            <a:off x="429638" y="87711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4400" b="1" dirty="0" smtClean="0">
                <a:solidFill>
                  <a:srgbClr val="FFFF00"/>
                </a:solidFill>
                <a:latin typeface="Arial" panose="020B0604020202020204" pitchFamily="34" charset="0"/>
              </a:rPr>
              <a:t>Configurations</a:t>
            </a:r>
          </a:p>
          <a:p>
            <a:pPr algn="ctr" fontAlgn="base">
              <a:spcBef>
                <a:spcPct val="0"/>
              </a:spcBef>
              <a:spcAft>
                <a:spcPct val="0"/>
              </a:spcAft>
              <a:buFontTx/>
              <a:buNone/>
            </a:pPr>
            <a:r>
              <a:rPr lang="en-US" altLang="en-US" sz="4400" b="1" dirty="0" smtClean="0">
                <a:solidFill>
                  <a:srgbClr val="FFFF00"/>
                </a:solidFill>
                <a:latin typeface="Arial" panose="020B0604020202020204" pitchFamily="34" charset="0"/>
              </a:rPr>
              <a:t>Class A-I Under Power</a:t>
            </a:r>
          </a:p>
          <a:p>
            <a:pPr algn="ctr" fontAlgn="base">
              <a:spcBef>
                <a:spcPct val="0"/>
              </a:spcBef>
              <a:spcAft>
                <a:spcPct val="0"/>
              </a:spcAft>
              <a:buFontTx/>
              <a:buNone/>
            </a:pPr>
            <a:endParaRPr lang="en-US" altLang="en-US" sz="4400" b="1" dirty="0" smtClean="0">
              <a:solidFill>
                <a:srgbClr val="FFFF00"/>
              </a:solidFill>
              <a:latin typeface="Arial" panose="020B0604020202020204" pitchFamily="34" charset="0"/>
            </a:endParaRPr>
          </a:p>
        </p:txBody>
      </p:sp>
      <p:pic>
        <p:nvPicPr>
          <p:cNvPr id="8" name="Picture 3" descr="LIGHT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9" y="2256817"/>
            <a:ext cx="4242264" cy="31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LIGHT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030" y="2256817"/>
            <a:ext cx="4325689" cy="31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766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18</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pic>
        <p:nvPicPr>
          <p:cNvPr id="4" name="Picture 2" descr="Stern at nigh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3183" y="4607316"/>
            <a:ext cx="1233792" cy="118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ead on at night"/>
          <p:cNvPicPr>
            <a:picLocks noChangeAspect="1" noChangeArrowheads="1"/>
          </p:cNvPicPr>
          <p:nvPr/>
        </p:nvPicPr>
        <p:blipFill>
          <a:blip r:embed="rId3" cstate="email">
            <a:lum bright="6000"/>
            <a:extLst>
              <a:ext uri="{28A0092B-C50C-407E-A947-70E740481C1C}">
                <a14:useLocalDpi xmlns:a14="http://schemas.microsoft.com/office/drawing/2010/main" val="0"/>
              </a:ext>
            </a:extLst>
          </a:blip>
          <a:srcRect/>
          <a:stretch>
            <a:fillRect/>
          </a:stretch>
        </p:blipFill>
        <p:spPr bwMode="auto">
          <a:xfrm>
            <a:off x="3896138" y="452718"/>
            <a:ext cx="1347881" cy="22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tarboard at night"/>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rot="18766816">
            <a:off x="7219089" y="2137582"/>
            <a:ext cx="1257901" cy="227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Port at nigh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223550">
            <a:off x="827501" y="2373902"/>
            <a:ext cx="1316547" cy="213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764" y="6043156"/>
            <a:ext cx="9183757" cy="523220"/>
          </a:xfrm>
          <a:prstGeom prst="rect">
            <a:avLst/>
          </a:prstGeom>
          <a:noFill/>
        </p:spPr>
        <p:txBody>
          <a:bodyPr wrap="square" rtlCol="0">
            <a:spAutoFit/>
          </a:bodyPr>
          <a:lstStyle/>
          <a:p>
            <a:r>
              <a:rPr lang="en-US" sz="2800" dirty="0" smtClean="0">
                <a:solidFill>
                  <a:srgbClr val="FFFF00"/>
                </a:solidFill>
                <a:latin typeface="Arial" panose="020B0604020202020204" pitchFamily="34" charset="0"/>
                <a:cs typeface="Arial" panose="020B0604020202020204" pitchFamily="34" charset="0"/>
              </a:rPr>
              <a:t>What are we seeing from these four light configurations?</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61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19</a:t>
            </a:fld>
            <a:endParaRPr lang="en-US" dirty="0">
              <a:solidFill>
                <a:prstClr val="white">
                  <a:tint val="75000"/>
                </a:prstClr>
              </a:solidFill>
            </a:endParaRPr>
          </a:p>
        </p:txBody>
      </p:sp>
      <p:sp>
        <p:nvSpPr>
          <p:cNvPr id="6" name="Text Box 5"/>
          <p:cNvSpPr txBox="1">
            <a:spLocks noChangeArrowheads="1"/>
          </p:cNvSpPr>
          <p:nvPr/>
        </p:nvSpPr>
        <p:spPr bwMode="auto">
          <a:xfrm>
            <a:off x="152400" y="838200"/>
            <a:ext cx="8991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RULES 34 MANUEVERING AND WARNING</a:t>
            </a:r>
          </a:p>
          <a:p>
            <a:pPr eaLnBrk="1" hangingPunct="1">
              <a:spcBef>
                <a:spcPct val="0"/>
              </a:spcBef>
              <a:buFontTx/>
              <a:buNone/>
            </a:pPr>
            <a:endParaRPr lang="en-US" altLang="en-US" sz="2400" b="1" u="sng" dirty="0" smtClean="0"/>
          </a:p>
          <a:p>
            <a:pPr eaLnBrk="1" hangingPunct="1">
              <a:spcBef>
                <a:spcPct val="0"/>
              </a:spcBef>
              <a:buFontTx/>
              <a:buNone/>
            </a:pPr>
            <a:r>
              <a:rPr lang="en-US" altLang="en-US" sz="2400" b="1" u="sng" dirty="0" smtClean="0"/>
              <a:t>Inland</a:t>
            </a:r>
            <a:endParaRPr lang="en-US" altLang="en-US" sz="2400" b="1" u="sng" dirty="0"/>
          </a:p>
          <a:p>
            <a:pPr eaLnBrk="1" hangingPunct="1">
              <a:spcBef>
                <a:spcPct val="0"/>
              </a:spcBef>
              <a:buFontTx/>
              <a:buNone/>
            </a:pPr>
            <a:r>
              <a:rPr lang="en-US" altLang="en-US" sz="2400" dirty="0"/>
              <a:t>Signals of intent with appropriate reply </a:t>
            </a:r>
            <a:r>
              <a:rPr lang="en-US" altLang="en-US" sz="2400" dirty="0" smtClean="0"/>
              <a:t>required</a:t>
            </a:r>
          </a:p>
          <a:p>
            <a:pPr eaLnBrk="1" hangingPunct="1">
              <a:spcBef>
                <a:spcPct val="0"/>
              </a:spcBef>
              <a:buFontTx/>
              <a:buNone/>
            </a:pPr>
            <a:endParaRPr lang="en-US" altLang="en-US" sz="2400" dirty="0"/>
          </a:p>
          <a:p>
            <a:pPr eaLnBrk="1" hangingPunct="1">
              <a:spcBef>
                <a:spcPct val="0"/>
              </a:spcBef>
              <a:buFontTx/>
              <a:buNone/>
            </a:pPr>
            <a:r>
              <a:rPr lang="en-US" altLang="en-US" sz="2400" b="1" dirty="0">
                <a:solidFill>
                  <a:srgbClr val="FF0000"/>
                </a:solidFill>
              </a:rPr>
              <a:t>One short </a:t>
            </a:r>
            <a:r>
              <a:rPr lang="en-US" altLang="en-US" sz="2400" dirty="0"/>
              <a:t>- I intend to pass you on my </a:t>
            </a:r>
            <a:r>
              <a:rPr lang="en-US" altLang="en-US" sz="2400" b="1" dirty="0">
                <a:solidFill>
                  <a:srgbClr val="FF0000"/>
                </a:solidFill>
              </a:rPr>
              <a:t>port side</a:t>
            </a:r>
          </a:p>
          <a:p>
            <a:pPr eaLnBrk="1" hangingPunct="1">
              <a:spcBef>
                <a:spcPct val="0"/>
              </a:spcBef>
              <a:buFontTx/>
              <a:buNone/>
            </a:pPr>
            <a:r>
              <a:rPr lang="en-US" altLang="en-US" sz="2400" b="1" dirty="0">
                <a:solidFill>
                  <a:srgbClr val="00B050"/>
                </a:solidFill>
              </a:rPr>
              <a:t>Two short </a:t>
            </a:r>
            <a:r>
              <a:rPr lang="en-US" altLang="en-US" sz="2400" dirty="0"/>
              <a:t>- I intend to pass you on my </a:t>
            </a:r>
            <a:r>
              <a:rPr lang="en-US" altLang="en-US" sz="2400" b="1" dirty="0">
                <a:solidFill>
                  <a:srgbClr val="00B050"/>
                </a:solidFill>
              </a:rPr>
              <a:t>starboard</a:t>
            </a:r>
            <a:r>
              <a:rPr lang="en-US" altLang="en-US" sz="2400" dirty="0"/>
              <a:t> side</a:t>
            </a:r>
          </a:p>
          <a:p>
            <a:pPr eaLnBrk="1" hangingPunct="1">
              <a:spcBef>
                <a:spcPct val="0"/>
              </a:spcBef>
              <a:buFontTx/>
              <a:buNone/>
            </a:pPr>
            <a:r>
              <a:rPr lang="en-US" altLang="en-US" sz="2400" b="1" dirty="0"/>
              <a:t>Three short </a:t>
            </a:r>
            <a:r>
              <a:rPr lang="en-US" altLang="en-US" sz="2400" dirty="0"/>
              <a:t>- I am operating </a:t>
            </a:r>
            <a:r>
              <a:rPr lang="en-US" altLang="en-US" sz="2400" b="1" dirty="0"/>
              <a:t>astern (reverse) </a:t>
            </a:r>
            <a:r>
              <a:rPr lang="en-US" altLang="en-US" sz="2400" dirty="0"/>
              <a:t>propulsion</a:t>
            </a:r>
          </a:p>
          <a:p>
            <a:pPr eaLnBrk="1" hangingPunct="1">
              <a:spcBef>
                <a:spcPct val="0"/>
              </a:spcBef>
              <a:buFontTx/>
              <a:buNone/>
            </a:pPr>
            <a:r>
              <a:rPr lang="en-US" altLang="en-US" sz="2400" b="1" dirty="0"/>
              <a:t>Five short </a:t>
            </a:r>
            <a:r>
              <a:rPr lang="en-US" altLang="en-US" sz="2400" dirty="0" smtClean="0"/>
              <a:t> </a:t>
            </a:r>
            <a:r>
              <a:rPr lang="en-US" altLang="en-US" sz="2400" dirty="0"/>
              <a:t>– Danger, I do not understand, I </a:t>
            </a:r>
            <a:r>
              <a:rPr lang="en-US" altLang="en-US" sz="2400" dirty="0" smtClean="0"/>
              <a:t>disagree</a:t>
            </a:r>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b="1" i="1" dirty="0" smtClean="0"/>
              <a:t>Inland </a:t>
            </a:r>
            <a:r>
              <a:rPr lang="en-US" altLang="en-US" sz="2400" b="1" i="1" dirty="0"/>
              <a:t>Rules require the other vessel to answer with the same signal if in agreement</a:t>
            </a:r>
          </a:p>
        </p:txBody>
      </p:sp>
    </p:spTree>
    <p:extLst>
      <p:ext uri="{BB962C8B-B14F-4D97-AF65-F5344CB8AC3E}">
        <p14:creationId xmlns:p14="http://schemas.microsoft.com/office/powerpoint/2010/main" val="3870609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7" name="Text Box 1028"/>
          <p:cNvSpPr txBox="1">
            <a:spLocks noChangeArrowheads="1"/>
          </p:cNvSpPr>
          <p:nvPr/>
        </p:nvSpPr>
        <p:spPr bwMode="auto">
          <a:xfrm>
            <a:off x="484710" y="1767260"/>
            <a:ext cx="2722220" cy="707886"/>
          </a:xfrm>
          <a:prstGeom prst="rect">
            <a:avLst/>
          </a:prstGeom>
          <a:noFill/>
          <a:ln w="9525">
            <a:noFill/>
            <a:miter lim="800000"/>
            <a:headEnd/>
            <a:tailEnd/>
          </a:ln>
          <a:effectLst/>
        </p:spPr>
        <p:txBody>
          <a:bodyPr wrap="none">
            <a:spAutoFit/>
          </a:bodyPr>
          <a:lstStyle/>
          <a:p>
            <a:pPr>
              <a:spcBef>
                <a:spcPct val="50000"/>
              </a:spcBef>
              <a:defRPr/>
            </a:pPr>
            <a:r>
              <a:rPr lang="en-US" sz="4000" u="sng" dirty="0">
                <a:solidFill>
                  <a:prstClr val="white"/>
                </a:solidFill>
                <a:latin typeface="Arial" panose="020B0604020202020204" pitchFamily="34" charset="0"/>
                <a:cs typeface="Arial" panose="020B0604020202020204" pitchFamily="34" charset="0"/>
              </a:rPr>
              <a:t>Objectives:</a:t>
            </a:r>
            <a:endParaRPr lang="en-US" sz="2400" u="sng" dirty="0">
              <a:solidFill>
                <a:prstClr val="white"/>
              </a:solidFill>
              <a:latin typeface="Arial" panose="020B0604020202020204" pitchFamily="34" charset="0"/>
              <a:cs typeface="Arial" panose="020B0604020202020204" pitchFamily="34" charset="0"/>
            </a:endParaRPr>
          </a:p>
        </p:txBody>
      </p:sp>
      <p:sp>
        <p:nvSpPr>
          <p:cNvPr id="8" name="Rectangle 2"/>
          <p:cNvSpPr>
            <a:spLocks noChangeArrowheads="1"/>
          </p:cNvSpPr>
          <p:nvPr/>
        </p:nvSpPr>
        <p:spPr bwMode="auto">
          <a:xfrm>
            <a:off x="685800" y="609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4400" dirty="0" smtClean="0">
                <a:solidFill>
                  <a:srgbClr val="FFFF00"/>
                </a:solidFill>
                <a:latin typeface="Arial" panose="020B0604020202020204" pitchFamily="34" charset="0"/>
              </a:rPr>
              <a:t>Navigation Rules</a:t>
            </a:r>
          </a:p>
          <a:p>
            <a:pPr algn="ctr" fontAlgn="base">
              <a:spcBef>
                <a:spcPct val="0"/>
              </a:spcBef>
              <a:spcAft>
                <a:spcPct val="0"/>
              </a:spcAft>
              <a:buFontTx/>
              <a:buNone/>
            </a:pPr>
            <a:r>
              <a:rPr lang="en-US" altLang="en-US" sz="4400" dirty="0" smtClean="0">
                <a:solidFill>
                  <a:srgbClr val="FFFF00"/>
                </a:solidFill>
                <a:latin typeface="Arial" panose="020B0604020202020204" pitchFamily="34" charset="0"/>
              </a:rPr>
              <a:t>“The Rules of the Road”</a:t>
            </a:r>
          </a:p>
        </p:txBody>
      </p:sp>
      <p:sp>
        <p:nvSpPr>
          <p:cNvPr id="10" name="Rectangle 3"/>
          <p:cNvSpPr>
            <a:spLocks noChangeArrowheads="1"/>
          </p:cNvSpPr>
          <p:nvPr/>
        </p:nvSpPr>
        <p:spPr bwMode="auto">
          <a:xfrm>
            <a:off x="484709" y="2475145"/>
            <a:ext cx="8426209" cy="438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Aft>
                <a:spcPct val="0"/>
              </a:spcAft>
            </a:pPr>
            <a:r>
              <a:rPr lang="en-US" altLang="en-US" sz="3600" dirty="0" smtClean="0">
                <a:solidFill>
                  <a:srgbClr val="FFFFFF"/>
                </a:solidFill>
                <a:latin typeface="Arial" panose="020B0604020202020204" pitchFamily="34" charset="0"/>
              </a:rPr>
              <a:t>Learn the purpose of “Rules”</a:t>
            </a:r>
          </a:p>
          <a:p>
            <a:pPr fontAlgn="base">
              <a:spcAft>
                <a:spcPct val="0"/>
              </a:spcAft>
            </a:pPr>
            <a:r>
              <a:rPr lang="en-US" altLang="en-US" sz="3600" dirty="0" smtClean="0">
                <a:solidFill>
                  <a:srgbClr val="FFFFFF"/>
                </a:solidFill>
                <a:latin typeface="Arial" panose="020B0604020202020204" pitchFamily="34" charset="0"/>
              </a:rPr>
              <a:t>Learn Navigational terms</a:t>
            </a:r>
          </a:p>
          <a:p>
            <a:pPr fontAlgn="base">
              <a:spcAft>
                <a:spcPct val="0"/>
              </a:spcAft>
            </a:pPr>
            <a:r>
              <a:rPr lang="en-US" altLang="en-US" sz="3600" dirty="0" smtClean="0">
                <a:solidFill>
                  <a:srgbClr val="FFFFFF"/>
                </a:solidFill>
                <a:latin typeface="Arial" panose="020B0604020202020204" pitchFamily="34" charset="0"/>
              </a:rPr>
              <a:t>Learn to interpret navigation lights</a:t>
            </a:r>
          </a:p>
          <a:p>
            <a:pPr fontAlgn="base">
              <a:spcAft>
                <a:spcPct val="0"/>
              </a:spcAft>
            </a:pPr>
            <a:r>
              <a:rPr lang="en-US" altLang="en-US" sz="3600" dirty="0" smtClean="0">
                <a:solidFill>
                  <a:srgbClr val="FFFFFF"/>
                </a:solidFill>
                <a:latin typeface="Arial" panose="020B0604020202020204" pitchFamily="34" charset="0"/>
              </a:rPr>
              <a:t>Learn the basic  Inland Navigation Rules for crossing, meeting &amp; overtaking situations.</a:t>
            </a:r>
          </a:p>
          <a:p>
            <a:pPr fontAlgn="base">
              <a:spcAft>
                <a:spcPct val="0"/>
              </a:spcAft>
            </a:pPr>
            <a:r>
              <a:rPr lang="en-US" altLang="en-US" sz="3600" dirty="0" smtClean="0">
                <a:solidFill>
                  <a:srgbClr val="FFFFFF"/>
                </a:solidFill>
                <a:latin typeface="Arial" panose="020B0604020202020204" pitchFamily="34" charset="0"/>
              </a:rPr>
              <a:t>Learn the “Pecking Order” for vessels</a:t>
            </a:r>
          </a:p>
          <a:p>
            <a:pPr fontAlgn="base">
              <a:spcAft>
                <a:spcPct val="0"/>
              </a:spcAft>
              <a:buFontTx/>
              <a:buNone/>
            </a:pPr>
            <a:endParaRPr lang="en-US" altLang="en-US" sz="2400" dirty="0" smtClean="0">
              <a:solidFill>
                <a:srgbClr val="FFFFFF"/>
              </a:solidFill>
              <a:latin typeface="Arial" panose="020B0604020202020204" pitchFamily="34" charset="0"/>
            </a:endParaRPr>
          </a:p>
          <a:p>
            <a:pPr fontAlgn="base">
              <a:spcAft>
                <a:spcPct val="0"/>
              </a:spcAft>
              <a:buFontTx/>
              <a:buNone/>
            </a:pPr>
            <a:endParaRPr lang="en-US" altLang="en-US" sz="2400" dirty="0" smtClean="0">
              <a:solidFill>
                <a:srgbClr val="FFFFFF"/>
              </a:solidFill>
              <a:latin typeface="Arial" panose="020B0604020202020204" pitchFamily="34" charset="0"/>
            </a:endParaRPr>
          </a:p>
          <a:p>
            <a:pPr fontAlgn="base">
              <a:spcAft>
                <a:spcPct val="0"/>
              </a:spcAft>
              <a:buFontTx/>
              <a:buNone/>
            </a:pPr>
            <a:endParaRPr lang="en-US" altLang="en-US" sz="2400" dirty="0"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1201385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20</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850788"/>
          </a:xfrm>
        </p:spPr>
        <p:txBody>
          <a:bodyPr/>
          <a:lstStyle/>
          <a:p>
            <a:pPr algn="ctr"/>
            <a:r>
              <a:rPr lang="en-US" dirty="0"/>
              <a:t/>
            </a:r>
            <a:br>
              <a:rPr lang="en-US" dirty="0"/>
            </a:br>
            <a:endParaRPr lang="en-US" dirty="0"/>
          </a:p>
        </p:txBody>
      </p:sp>
      <p:sp>
        <p:nvSpPr>
          <p:cNvPr id="4" name="Rectangle 2"/>
          <p:cNvSpPr>
            <a:spLocks noChangeArrowheads="1"/>
          </p:cNvSpPr>
          <p:nvPr/>
        </p:nvSpPr>
        <p:spPr bwMode="auto">
          <a:xfrm>
            <a:off x="308437" y="467183"/>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6600" b="1" dirty="0" smtClean="0">
                <a:latin typeface="Arial" panose="020B0604020202020204" pitchFamily="34" charset="0"/>
              </a:rPr>
              <a:t>Review</a:t>
            </a:r>
            <a:endParaRPr lang="en-US" altLang="en-US" sz="2800" b="1" dirty="0" smtClean="0">
              <a:latin typeface="Arial" panose="020B0604020202020204" pitchFamily="34" charset="0"/>
            </a:endParaRPr>
          </a:p>
        </p:txBody>
      </p:sp>
      <p:sp>
        <p:nvSpPr>
          <p:cNvPr id="2" name="TextBox 1"/>
          <p:cNvSpPr txBox="1"/>
          <p:nvPr/>
        </p:nvSpPr>
        <p:spPr>
          <a:xfrm>
            <a:off x="901148" y="1590262"/>
            <a:ext cx="8004312" cy="452431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What is the purpose of the Navigation Rules?</a:t>
            </a:r>
          </a:p>
          <a:p>
            <a:r>
              <a:rPr lang="en-US" sz="2400" dirty="0" smtClean="0">
                <a:latin typeface="Arial" panose="020B0604020202020204" pitchFamily="34" charset="0"/>
                <a:cs typeface="Arial" panose="020B0604020202020204" pitchFamily="34" charset="0"/>
              </a:rPr>
              <a:t>What is the definition of “underway”?</a:t>
            </a:r>
          </a:p>
          <a:p>
            <a:r>
              <a:rPr lang="en-US" sz="2400" dirty="0" smtClean="0">
                <a:latin typeface="Arial" panose="020B0604020202020204" pitchFamily="34" charset="0"/>
                <a:cs typeface="Arial" panose="020B0604020202020204" pitchFamily="34" charset="0"/>
              </a:rPr>
              <a:t>What does one short blast indicate?</a:t>
            </a:r>
          </a:p>
          <a:p>
            <a:r>
              <a:rPr lang="en-US" sz="2400" dirty="0" smtClean="0">
                <a:latin typeface="Arial" panose="020B0604020202020204" pitchFamily="34" charset="0"/>
                <a:cs typeface="Arial" panose="020B0604020202020204" pitchFamily="34" charset="0"/>
              </a:rPr>
              <a:t>What does two short blasts indicate?</a:t>
            </a:r>
          </a:p>
          <a:p>
            <a:r>
              <a:rPr lang="en-US" sz="2400" dirty="0" smtClean="0">
                <a:latin typeface="Arial" panose="020B0604020202020204" pitchFamily="34" charset="0"/>
                <a:cs typeface="Arial" panose="020B0604020202020204" pitchFamily="34" charset="0"/>
              </a:rPr>
              <a:t>What does three short blasts indicate?</a:t>
            </a:r>
          </a:p>
          <a:p>
            <a:r>
              <a:rPr lang="en-US" sz="2400" dirty="0" smtClean="0">
                <a:latin typeface="Arial" panose="020B0604020202020204" pitchFamily="34" charset="0"/>
                <a:cs typeface="Arial" panose="020B0604020202020204" pitchFamily="34" charset="0"/>
              </a:rPr>
              <a:t>What does five short blasts indicate?</a:t>
            </a:r>
          </a:p>
          <a:p>
            <a:r>
              <a:rPr lang="en-US" sz="2400" dirty="0" smtClean="0">
                <a:latin typeface="Arial" panose="020B0604020202020204" pitchFamily="34" charset="0"/>
                <a:cs typeface="Arial" panose="020B0604020202020204" pitchFamily="34" charset="0"/>
              </a:rPr>
              <a:t>T or F? The overtaken vessel is the give-way vessel</a:t>
            </a:r>
          </a:p>
          <a:p>
            <a:r>
              <a:rPr lang="en-US" sz="2400" dirty="0" smtClean="0">
                <a:latin typeface="Arial" panose="020B0604020202020204" pitchFamily="34" charset="0"/>
                <a:cs typeface="Arial" panose="020B0604020202020204" pitchFamily="34" charset="0"/>
              </a:rPr>
              <a:t>What’s the arc of visibility for sidelights?</a:t>
            </a:r>
          </a:p>
          <a:p>
            <a:r>
              <a:rPr lang="en-US" sz="2400" dirty="0" smtClean="0">
                <a:latin typeface="Arial" panose="020B0604020202020204" pitchFamily="34" charset="0"/>
                <a:cs typeface="Arial" panose="020B0604020202020204" pitchFamily="34" charset="0"/>
              </a:rPr>
              <a:t>What’s the arc of visibility for a stern light?</a:t>
            </a:r>
          </a:p>
          <a:p>
            <a:r>
              <a:rPr lang="en-US" sz="2400" dirty="0" smtClean="0">
                <a:latin typeface="Arial" panose="020B0604020202020204" pitchFamily="34" charset="0"/>
                <a:cs typeface="Arial" panose="020B0604020202020204" pitchFamily="34" charset="0"/>
              </a:rPr>
              <a:t>What is the pecking order in the vessel “hierarchy”?</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062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21</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a:spLocks noChangeArrowheads="1"/>
          </p:cNvSpPr>
          <p:nvPr/>
        </p:nvSpPr>
        <p:spPr bwMode="auto">
          <a:xfrm>
            <a:off x="484710" y="603115"/>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4400" b="1" dirty="0" smtClean="0">
                <a:solidFill>
                  <a:srgbClr val="FFFF00"/>
                </a:solidFill>
                <a:latin typeface="Arial" panose="020B0604020202020204" pitchFamily="34" charset="0"/>
              </a:rPr>
              <a:t>QUESTIONS?</a:t>
            </a:r>
          </a:p>
        </p:txBody>
      </p:sp>
      <p:pic>
        <p:nvPicPr>
          <p:cNvPr id="7" name="Picture 2051" descr="C:\Documents and Settings\Jerre\My Documents\My Pictures\bad-boat-traffic-9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84" y="1524488"/>
            <a:ext cx="6618051" cy="475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898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21686" y="533400"/>
            <a:ext cx="5291535" cy="1050398"/>
          </a:xfrm>
        </p:spPr>
        <p:txBody>
          <a:bodyPr/>
          <a:lstStyle/>
          <a:p>
            <a:pPr algn="ctr"/>
            <a:r>
              <a:rPr lang="en-US" sz="3300" dirty="0">
                <a:latin typeface="Arial" panose="020B0604020202020204" pitchFamily="34" charset="0"/>
                <a:cs typeface="Arial" panose="020B0604020202020204" pitchFamily="34" charset="0"/>
              </a:rPr>
              <a:t>AIDS TO NAVIGATION (ATON)</a:t>
            </a:r>
            <a:endParaRPr lang="en-US" sz="2700" dirty="0">
              <a:latin typeface="Arial" panose="020B0604020202020204" pitchFamily="34" charset="0"/>
              <a:cs typeface="Arial" panose="020B0604020202020204" pitchFamily="34" charset="0"/>
            </a:endParaRPr>
          </a:p>
        </p:txBody>
      </p:sp>
      <p:sp>
        <p:nvSpPr>
          <p:cNvPr id="7" name="Text Box 1028"/>
          <p:cNvSpPr txBox="1">
            <a:spLocks noChangeArrowheads="1"/>
          </p:cNvSpPr>
          <p:nvPr/>
        </p:nvSpPr>
        <p:spPr bwMode="auto">
          <a:xfrm>
            <a:off x="1219664" y="1729092"/>
            <a:ext cx="2085827" cy="553998"/>
          </a:xfrm>
          <a:prstGeom prst="rect">
            <a:avLst/>
          </a:prstGeom>
          <a:noFill/>
          <a:ln w="9525">
            <a:noFill/>
            <a:miter lim="800000"/>
            <a:headEnd/>
            <a:tailEnd/>
          </a:ln>
          <a:effectLst/>
        </p:spPr>
        <p:txBody>
          <a:bodyPr wrap="none">
            <a:spAutoFit/>
          </a:bodyPr>
          <a:lstStyle/>
          <a:p>
            <a:pPr>
              <a:spcBef>
                <a:spcPct val="50000"/>
              </a:spcBef>
              <a:defRPr/>
            </a:pPr>
            <a:r>
              <a:rPr lang="en-US" sz="3000" u="sng" dirty="0">
                <a:solidFill>
                  <a:prstClr val="white"/>
                </a:solidFill>
                <a:latin typeface="Arial" panose="020B0604020202020204" pitchFamily="34" charset="0"/>
                <a:cs typeface="Arial" panose="020B0604020202020204" pitchFamily="34" charset="0"/>
              </a:rPr>
              <a:t>Objectives:</a:t>
            </a:r>
            <a:endParaRPr lang="en-US" u="sng" dirty="0">
              <a:solidFill>
                <a:prstClr val="white"/>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219664" y="2428384"/>
            <a:ext cx="7529889" cy="400827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FFFF"/>
                </a:solidFill>
                <a:latin typeface="Arial" panose="020B0604020202020204" pitchFamily="34" charset="0"/>
                <a:cs typeface="Arial" panose="020B0604020202020204" pitchFamily="34" charset="0"/>
              </a:rPr>
              <a:t>Identify the Navigation Systems</a:t>
            </a:r>
          </a:p>
          <a:p>
            <a:pPr lvl="1"/>
            <a:r>
              <a:rPr lang="en-US" dirty="0">
                <a:solidFill>
                  <a:srgbClr val="FFFFFF"/>
                </a:solidFill>
                <a:latin typeface="Arial" panose="020B0604020202020204" pitchFamily="34" charset="0"/>
                <a:cs typeface="Arial" panose="020B0604020202020204" pitchFamily="34" charset="0"/>
              </a:rPr>
              <a:t>IALA (International Association of Lighthouse Authorities)</a:t>
            </a:r>
          </a:p>
          <a:p>
            <a:pPr lvl="1"/>
            <a:r>
              <a:rPr lang="en-US" dirty="0">
                <a:solidFill>
                  <a:srgbClr val="FFFFFF"/>
                </a:solidFill>
                <a:latin typeface="Arial" panose="020B0604020202020204" pitchFamily="34" charset="0"/>
                <a:cs typeface="Arial" panose="020B0604020202020204" pitchFamily="34" charset="0"/>
              </a:rPr>
              <a:t>U.S. Aids to Navigation</a:t>
            </a:r>
          </a:p>
          <a:p>
            <a:pPr lvl="1"/>
            <a:r>
              <a:rPr lang="en-US" dirty="0">
                <a:solidFill>
                  <a:srgbClr val="FFFFFF"/>
                </a:solidFill>
                <a:latin typeface="Arial" panose="020B0604020202020204" pitchFamily="34" charset="0"/>
                <a:cs typeface="Arial" panose="020B0604020202020204" pitchFamily="34" charset="0"/>
              </a:rPr>
              <a:t>Intracoastal Waterway </a:t>
            </a:r>
          </a:p>
          <a:p>
            <a:pPr lvl="1"/>
            <a:r>
              <a:rPr lang="en-US" dirty="0">
                <a:solidFill>
                  <a:srgbClr val="FFFFFF"/>
                </a:solidFill>
                <a:latin typeface="Arial" panose="020B0604020202020204" pitchFamily="34" charset="0"/>
                <a:cs typeface="Arial" panose="020B0604020202020204" pitchFamily="34" charset="0"/>
              </a:rPr>
              <a:t>Western Rivers</a:t>
            </a:r>
          </a:p>
          <a:p>
            <a:pPr lvl="1"/>
            <a:r>
              <a:rPr lang="en-US" dirty="0">
                <a:solidFill>
                  <a:srgbClr val="FFFFFF"/>
                </a:solidFill>
                <a:latin typeface="Arial" panose="020B0604020202020204" pitchFamily="34" charset="0"/>
                <a:cs typeface="Arial" panose="020B0604020202020204" pitchFamily="34" charset="0"/>
              </a:rPr>
              <a:t>Uniform State Waterway Marking System</a:t>
            </a:r>
          </a:p>
          <a:p>
            <a:r>
              <a:rPr lang="en-US" sz="2400" dirty="0">
                <a:solidFill>
                  <a:srgbClr val="FFFFFF"/>
                </a:solidFill>
                <a:latin typeface="Arial" panose="020B0604020202020204" pitchFamily="34" charset="0"/>
                <a:cs typeface="Arial" panose="020B0604020202020204" pitchFamily="34" charset="0"/>
              </a:rPr>
              <a:t>Identify the Types of ATONs</a:t>
            </a:r>
          </a:p>
          <a:p>
            <a:r>
              <a:rPr lang="en-US" sz="2400" dirty="0">
                <a:solidFill>
                  <a:srgbClr val="FFFFFF"/>
                </a:solidFill>
                <a:latin typeface="Arial" panose="020B0604020202020204" pitchFamily="34" charset="0"/>
                <a:cs typeface="Arial" panose="020B0604020202020204" pitchFamily="34" charset="0"/>
              </a:rPr>
              <a:t>Learn the </a:t>
            </a:r>
            <a:r>
              <a:rPr lang="en-US" sz="2400" dirty="0" smtClean="0">
                <a:solidFill>
                  <a:srgbClr val="FFFFFF"/>
                </a:solidFill>
                <a:latin typeface="Arial" panose="020B0604020202020204" pitchFamily="34" charset="0"/>
                <a:cs typeface="Arial" panose="020B0604020202020204" pitchFamily="34" charset="0"/>
              </a:rPr>
              <a:t>application of Regulatory Buoys</a:t>
            </a:r>
            <a:endParaRPr lang="en-US" sz="2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020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23</a:t>
            </a:fld>
            <a:endParaRPr lang="en-US" dirty="0"/>
          </a:p>
        </p:txBody>
      </p:sp>
      <p:sp>
        <p:nvSpPr>
          <p:cNvPr id="6" name="Title 1"/>
          <p:cNvSpPr txBox="1">
            <a:spLocks/>
          </p:cNvSpPr>
          <p:nvPr/>
        </p:nvSpPr>
        <p:spPr>
          <a:xfrm>
            <a:off x="628650" y="113109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3000" dirty="0">
                <a:latin typeface="Arial" panose="020B0604020202020204" pitchFamily="34" charset="0"/>
                <a:cs typeface="Arial" panose="020B0604020202020204" pitchFamily="34" charset="0"/>
              </a:rPr>
              <a:t>To safely transit from one place to another</a:t>
            </a:r>
          </a:p>
          <a:p>
            <a:pPr defTabSz="685800">
              <a:defRPr/>
            </a:pPr>
            <a:r>
              <a:rPr lang="en-US" sz="3000" dirty="0">
                <a:latin typeface="Arial" panose="020B0604020202020204" pitchFamily="34" charset="0"/>
                <a:cs typeface="Arial" panose="020B0604020202020204" pitchFamily="34" charset="0"/>
              </a:rPr>
              <a:t>we use AIDS TO NAVIGATION (ATONS)…</a:t>
            </a:r>
          </a:p>
        </p:txBody>
      </p:sp>
      <p:pic>
        <p:nvPicPr>
          <p:cNvPr id="7"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58274" y="2261398"/>
            <a:ext cx="5052710" cy="3374489"/>
          </a:xfrm>
        </p:spPr>
      </p:pic>
    </p:spTree>
    <p:extLst>
      <p:ext uri="{BB962C8B-B14F-4D97-AF65-F5344CB8AC3E}">
        <p14:creationId xmlns:p14="http://schemas.microsoft.com/office/powerpoint/2010/main" val="2047187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24</a:t>
            </a:fld>
            <a:endParaRPr lang="en-US" dirty="0"/>
          </a:p>
        </p:txBody>
      </p:sp>
      <p:sp>
        <p:nvSpPr>
          <p:cNvPr id="6" name="Title 1"/>
          <p:cNvSpPr txBox="1">
            <a:spLocks/>
          </p:cNvSpPr>
          <p:nvPr/>
        </p:nvSpPr>
        <p:spPr>
          <a:xfrm>
            <a:off x="1058545" y="891480"/>
            <a:ext cx="6640861" cy="1623692"/>
          </a:xfrm>
          <a:prstGeom prst="rect">
            <a:avLst/>
          </a:prstGeom>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13200" dirty="0" smtClean="0">
                <a:solidFill>
                  <a:srgbClr val="FFFFFF"/>
                </a:solidFill>
                <a:latin typeface="Arial" panose="020B0604020202020204" pitchFamily="34" charset="0"/>
                <a:cs typeface="Arial" panose="020B0604020202020204" pitchFamily="34" charset="0"/>
              </a:rPr>
              <a:t>Two Types </a:t>
            </a:r>
            <a:r>
              <a:rPr lang="en-US" sz="13200" dirty="0">
                <a:solidFill>
                  <a:srgbClr val="FFFFFF"/>
                </a:solidFill>
                <a:latin typeface="Arial" panose="020B0604020202020204" pitchFamily="34" charset="0"/>
                <a:cs typeface="Arial" panose="020B0604020202020204" pitchFamily="34" charset="0"/>
              </a:rPr>
              <a:t>of Aids to Navigation: </a:t>
            </a:r>
          </a:p>
          <a:p>
            <a:pPr defTabSz="685800">
              <a:defRPr/>
            </a:pPr>
            <a:endParaRPr lang="en-US" sz="5475" dirty="0">
              <a:solidFill>
                <a:sysClr val="windowText" lastClr="000000"/>
              </a:solidFill>
              <a:latin typeface="Arial" panose="020B0604020202020204" pitchFamily="34" charset="0"/>
              <a:cs typeface="Arial" panose="020B0604020202020204" pitchFamily="34" charset="0"/>
            </a:endParaRPr>
          </a:p>
          <a:p>
            <a:pPr defTabSz="685800">
              <a:defRPr/>
            </a:pPr>
            <a:r>
              <a:rPr lang="en-US" sz="9600" b="1" i="1" dirty="0">
                <a:latin typeface="Arial" panose="020B0604020202020204" pitchFamily="34" charset="0"/>
                <a:cs typeface="Arial" panose="020B0604020202020204" pitchFamily="34" charset="0"/>
              </a:rPr>
              <a:t>Buoys and Beacons; </a:t>
            </a:r>
            <a:r>
              <a:rPr lang="en-US" sz="9600" dirty="0">
                <a:latin typeface="Arial" panose="020B0604020202020204" pitchFamily="34" charset="0"/>
                <a:cs typeface="Arial" panose="020B0604020202020204" pitchFamily="34" charset="0"/>
              </a:rPr>
              <a:t>Both have various shapes, sounds and light characteristics</a:t>
            </a:r>
            <a:r>
              <a:rPr lang="en-US" sz="9600" dirty="0" smtClean="0">
                <a:latin typeface="Arial" panose="020B0604020202020204" pitchFamily="34" charset="0"/>
                <a:cs typeface="Arial" panose="020B0604020202020204" pitchFamily="34" charset="0"/>
              </a:rPr>
              <a:t>.</a:t>
            </a:r>
          </a:p>
          <a:p>
            <a:pPr defTabSz="685800">
              <a:defRPr/>
            </a:pPr>
            <a:endParaRPr lang="en-US" sz="6375" dirty="0">
              <a:latin typeface="Arial" panose="020B0604020202020204" pitchFamily="34" charset="0"/>
              <a:cs typeface="Arial" panose="020B0604020202020204" pitchFamily="34" charset="0"/>
            </a:endParaRPr>
          </a:p>
          <a:p>
            <a:pPr defTabSz="685800">
              <a:defRPr/>
            </a:pPr>
            <a:endParaRPr lang="en-US" sz="6375" dirty="0">
              <a:solidFill>
                <a:sysClr val="windowText" lastClr="000000"/>
              </a:solidFill>
              <a:latin typeface="Arial" panose="020B0604020202020204" pitchFamily="34" charset="0"/>
              <a:cs typeface="Arial" panose="020B0604020202020204" pitchFamily="34" charset="0"/>
            </a:endParaRPr>
          </a:p>
          <a:p>
            <a:pPr defTabSz="685800">
              <a:defRPr/>
            </a:pPr>
            <a:endParaRPr lang="en-US" sz="12000" dirty="0" smtClean="0">
              <a:solidFill>
                <a:sysClr val="windowText" lastClr="000000"/>
              </a:solidFill>
              <a:latin typeface="Arial" panose="020B0604020202020204" pitchFamily="34" charset="0"/>
              <a:cs typeface="Arial" panose="020B0604020202020204" pitchFamily="34" charset="0"/>
            </a:endParaRPr>
          </a:p>
          <a:p>
            <a:pPr defTabSz="685800">
              <a:defRPr/>
            </a:pPr>
            <a:r>
              <a:rPr lang="en-US" sz="12000" dirty="0" smtClean="0">
                <a:latin typeface="Arial" panose="020B0604020202020204" pitchFamily="34" charset="0"/>
                <a:cs typeface="Arial" panose="020B0604020202020204" pitchFamily="34" charset="0"/>
              </a:rPr>
              <a:t>Buoys</a:t>
            </a:r>
            <a:endParaRPr lang="en-US" sz="12000" dirty="0">
              <a:latin typeface="Arial" panose="020B0604020202020204" pitchFamily="34" charset="0"/>
              <a:cs typeface="Arial" panose="020B0604020202020204" pitchFamily="34" charset="0"/>
            </a:endParaRPr>
          </a:p>
          <a:p>
            <a:pPr defTabSz="685800">
              <a:defRPr/>
            </a:pPr>
            <a:r>
              <a:rPr lang="en-US" sz="2700" dirty="0">
                <a:solidFill>
                  <a:sysClr val="windowText" lastClr="000000"/>
                </a:solidFill>
                <a:latin typeface="Calibri Light" panose="020F0302020204030204"/>
              </a:rPr>
              <a:t/>
            </a:r>
            <a:br>
              <a:rPr lang="en-US" sz="2700" dirty="0">
                <a:solidFill>
                  <a:sysClr val="windowText" lastClr="000000"/>
                </a:solidFill>
                <a:latin typeface="Calibri Light" panose="020F0302020204030204"/>
              </a:rPr>
            </a:br>
            <a:r>
              <a:rPr lang="en-US" sz="2700" dirty="0">
                <a:solidFill>
                  <a:sysClr val="windowText" lastClr="000000"/>
                </a:solidFill>
                <a:latin typeface="Calibri Light" panose="020F0302020204030204"/>
              </a:rPr>
              <a:t/>
            </a:r>
            <a:br>
              <a:rPr lang="en-US" sz="2700" dirty="0">
                <a:solidFill>
                  <a:sysClr val="windowText" lastClr="000000"/>
                </a:solidFill>
                <a:latin typeface="Calibri Light" panose="020F0302020204030204"/>
              </a:rPr>
            </a:br>
            <a:r>
              <a:rPr lang="en-US" sz="3300" dirty="0">
                <a:solidFill>
                  <a:sysClr val="windowText" lastClr="000000"/>
                </a:solidFill>
                <a:latin typeface="Calibri Light" panose="020F0302020204030204"/>
              </a:rPr>
              <a:t/>
            </a:r>
            <a:br>
              <a:rPr lang="en-US" sz="3300" dirty="0">
                <a:solidFill>
                  <a:sysClr val="windowText" lastClr="000000"/>
                </a:solidFill>
                <a:latin typeface="Calibri Light" panose="020F0302020204030204"/>
              </a:rPr>
            </a:br>
            <a:endParaRPr lang="en-US" sz="3300" dirty="0">
              <a:solidFill>
                <a:sysClr val="windowText" lastClr="000000"/>
              </a:solidFill>
              <a:latin typeface="Calibri Light" panose="020F0302020204030204"/>
            </a:endParaRPr>
          </a:p>
        </p:txBody>
      </p:sp>
      <p:sp>
        <p:nvSpPr>
          <p:cNvPr id="7" name="Content Placeholder 2"/>
          <p:cNvSpPr txBox="1">
            <a:spLocks/>
          </p:cNvSpPr>
          <p:nvPr/>
        </p:nvSpPr>
        <p:spPr>
          <a:xfrm>
            <a:off x="628650" y="2569475"/>
            <a:ext cx="8515350" cy="365203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US" sz="2100" b="1" dirty="0">
                <a:latin typeface="Calibri" panose="020F0502020204030204"/>
              </a:rPr>
              <a:t>Nun 		 Can 		Bell		  Whistle 		</a:t>
            </a:r>
            <a:r>
              <a:rPr lang="en-US" sz="2100" b="1" dirty="0" smtClean="0">
                <a:latin typeface="Calibri" panose="020F0502020204030204"/>
              </a:rPr>
              <a:t> Gong</a:t>
            </a:r>
            <a:endParaRPr lang="en-US" sz="2100" b="1" dirty="0">
              <a:latin typeface="Calibri" panose="020F0502020204030204"/>
            </a:endParaRPr>
          </a:p>
          <a:p>
            <a:pPr marL="0" indent="0" defTabSz="685800">
              <a:spcBef>
                <a:spcPts val="750"/>
              </a:spcBef>
              <a:buNone/>
              <a:defRPr/>
            </a:pPr>
            <a:endParaRPr lang="en-US" sz="2100" b="1" dirty="0">
              <a:latin typeface="Calibri" panose="020F0502020204030204"/>
            </a:endParaRPr>
          </a:p>
          <a:p>
            <a:pPr marL="0" indent="0" defTabSz="685800">
              <a:spcBef>
                <a:spcPts val="750"/>
              </a:spcBef>
              <a:buNone/>
              <a:defRPr/>
            </a:pPr>
            <a:endParaRPr lang="en-US" sz="2100" b="1" dirty="0">
              <a:latin typeface="Calibri" panose="020F0502020204030204"/>
            </a:endParaRPr>
          </a:p>
          <a:p>
            <a:pPr marL="0" indent="0" defTabSz="685800">
              <a:spcBef>
                <a:spcPts val="750"/>
              </a:spcBef>
              <a:buNone/>
              <a:defRPr/>
            </a:pPr>
            <a:endParaRPr lang="en-US" sz="2100" b="1" dirty="0">
              <a:latin typeface="Calibri" panose="020F0502020204030204"/>
            </a:endParaRPr>
          </a:p>
          <a:p>
            <a:pPr marL="0" indent="0" defTabSz="685800">
              <a:spcBef>
                <a:spcPts val="750"/>
              </a:spcBef>
              <a:buNone/>
              <a:defRPr/>
            </a:pPr>
            <a:endParaRPr lang="en-US" sz="2100" b="1" dirty="0" smtClean="0">
              <a:latin typeface="Calibri" panose="020F0502020204030204"/>
            </a:endParaRPr>
          </a:p>
          <a:p>
            <a:pPr marL="0" indent="0" defTabSz="685800">
              <a:spcBef>
                <a:spcPts val="750"/>
              </a:spcBef>
              <a:buNone/>
              <a:defRPr/>
            </a:pPr>
            <a:r>
              <a:rPr lang="en-US" sz="2100" b="1" dirty="0" smtClean="0">
                <a:latin typeface="Calibri" panose="020F0502020204030204"/>
              </a:rPr>
              <a:t>Spar</a:t>
            </a:r>
            <a:r>
              <a:rPr lang="en-US" sz="2100" b="1" dirty="0">
                <a:latin typeface="Calibri" panose="020F0502020204030204"/>
              </a:rPr>
              <a:t>				</a:t>
            </a:r>
            <a:r>
              <a:rPr lang="en-US" sz="2100" b="1" dirty="0" smtClean="0">
                <a:latin typeface="Calibri" panose="020F0502020204030204"/>
              </a:rPr>
              <a:t>	Lighted </a:t>
            </a:r>
            <a:r>
              <a:rPr lang="en-US" sz="2100" b="1" dirty="0">
                <a:latin typeface="Calibri" panose="020F0502020204030204"/>
              </a:rPr>
              <a:t>buoys</a:t>
            </a:r>
          </a:p>
          <a:p>
            <a:pPr marL="2914650" lvl="8" indent="-171450" defTabSz="685800">
              <a:spcBef>
                <a:spcPts val="375"/>
              </a:spcBef>
              <a:defRPr/>
            </a:pPr>
            <a:endParaRPr lang="en-US" sz="1350" dirty="0">
              <a:solidFill>
                <a:sysClr val="windowText" lastClr="000000"/>
              </a:solidFill>
              <a:latin typeface="Calibri" panose="020F0502020204030204"/>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2407" y="2869491"/>
            <a:ext cx="1045152" cy="156772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8504" y="2869491"/>
            <a:ext cx="1045152" cy="1567728"/>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78926" y="2818725"/>
            <a:ext cx="800100" cy="120015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98623" y="3024788"/>
            <a:ext cx="1669622" cy="1118647"/>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487842" y="2970566"/>
            <a:ext cx="1441739" cy="1153391"/>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14618" y="4882397"/>
            <a:ext cx="1404505" cy="1393412"/>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323891" y="5110403"/>
            <a:ext cx="1082459" cy="1165406"/>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743346" y="5018778"/>
            <a:ext cx="1229880" cy="1229880"/>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305809" y="4578011"/>
            <a:ext cx="1232621" cy="1643495"/>
          </a:xfrm>
          <a:prstGeom prst="rect">
            <a:avLst/>
          </a:prstGeom>
        </p:spPr>
      </p:pic>
      <p:pic>
        <p:nvPicPr>
          <p:cNvPr id="17" name="Picture 16"/>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896282" y="4476618"/>
            <a:ext cx="975755" cy="1707572"/>
          </a:xfrm>
          <a:prstGeom prst="rect">
            <a:avLst/>
          </a:prstGeom>
        </p:spPr>
      </p:pic>
    </p:spTree>
    <p:extLst>
      <p:ext uri="{BB962C8B-B14F-4D97-AF65-F5344CB8AC3E}">
        <p14:creationId xmlns:p14="http://schemas.microsoft.com/office/powerpoint/2010/main" val="4255888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25</a:t>
            </a:fld>
            <a:endParaRPr lang="en-US" dirty="0"/>
          </a:p>
        </p:txBody>
      </p:sp>
      <p:sp>
        <p:nvSpPr>
          <p:cNvPr id="6" name="Title 1"/>
          <p:cNvSpPr txBox="1">
            <a:spLocks/>
          </p:cNvSpPr>
          <p:nvPr/>
        </p:nvSpPr>
        <p:spPr>
          <a:xfrm>
            <a:off x="628650" y="1131095"/>
            <a:ext cx="1844608" cy="9153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3000" dirty="0">
                <a:latin typeface="Arial" panose="020B0604020202020204" pitchFamily="34" charset="0"/>
                <a:cs typeface="Arial" panose="020B0604020202020204" pitchFamily="34" charset="0"/>
              </a:rPr>
              <a:t>Beacons</a:t>
            </a:r>
            <a:r>
              <a:rPr lang="en-US" sz="3300" dirty="0">
                <a:solidFill>
                  <a:sysClr val="windowText" lastClr="000000"/>
                </a:solidFill>
                <a:latin typeface="Calibri Light" panose="020F0302020204030204"/>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92" y="2125267"/>
            <a:ext cx="1195388" cy="1793081"/>
          </a:xfrm>
          <a:prstGeom prst="rect">
            <a:avLst/>
          </a:prstGeom>
        </p:spPr>
      </p:pic>
      <p:pic>
        <p:nvPicPr>
          <p:cNvPr id="8"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8784" y="1906668"/>
            <a:ext cx="1435894" cy="179308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882" y="1399331"/>
            <a:ext cx="1370843" cy="220728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192" y="4037411"/>
            <a:ext cx="3080384" cy="1750218"/>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99660" y="3699749"/>
            <a:ext cx="2609850" cy="2087880"/>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94089" y="2125266"/>
            <a:ext cx="2321719" cy="3257550"/>
          </a:xfrm>
          <a:prstGeom prst="rect">
            <a:avLst/>
          </a:prstGeom>
        </p:spPr>
      </p:pic>
    </p:spTree>
    <p:extLst>
      <p:ext uri="{BB962C8B-B14F-4D97-AF65-F5344CB8AC3E}">
        <p14:creationId xmlns:p14="http://schemas.microsoft.com/office/powerpoint/2010/main" val="3704914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26</a:t>
            </a:fld>
            <a:endParaRPr lang="en-US" dirty="0"/>
          </a:p>
        </p:txBody>
      </p:sp>
      <p:sp>
        <p:nvSpPr>
          <p:cNvPr id="6" name="Title 1"/>
          <p:cNvSpPr txBox="1">
            <a:spLocks/>
          </p:cNvSpPr>
          <p:nvPr/>
        </p:nvSpPr>
        <p:spPr>
          <a:xfrm>
            <a:off x="0" y="1381614"/>
            <a:ext cx="8915400"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latin typeface="Arial" panose="020B0604020202020204" pitchFamily="34" charset="0"/>
                <a:cs typeface="Arial" panose="020B0604020202020204" pitchFamily="34" charset="0"/>
              </a:rPr>
              <a:t>International Association of </a:t>
            </a:r>
            <a:r>
              <a:rPr lang="en-US" sz="2700" b="1" dirty="0" smtClean="0">
                <a:latin typeface="Arial" panose="020B0604020202020204" pitchFamily="34" charset="0"/>
                <a:cs typeface="Arial" panose="020B0604020202020204" pitchFamily="34" charset="0"/>
              </a:rPr>
              <a:t>Lighthouse </a:t>
            </a:r>
            <a:r>
              <a:rPr lang="en-US" sz="2700" b="1" dirty="0">
                <a:latin typeface="Arial" panose="020B0604020202020204" pitchFamily="34" charset="0"/>
                <a:cs typeface="Arial" panose="020B0604020202020204" pitchFamily="34" charset="0"/>
              </a:rPr>
              <a:t>Authorities (IALA)</a:t>
            </a:r>
          </a:p>
        </p:txBody>
      </p:sp>
      <p:sp>
        <p:nvSpPr>
          <p:cNvPr id="7" name="TextBox 6"/>
          <p:cNvSpPr txBox="1"/>
          <p:nvPr/>
        </p:nvSpPr>
        <p:spPr>
          <a:xfrm>
            <a:off x="1904189" y="478736"/>
            <a:ext cx="4772460" cy="715581"/>
          </a:xfrm>
          <a:prstGeom prst="rect">
            <a:avLst/>
          </a:prstGeom>
          <a:noFill/>
        </p:spPr>
        <p:txBody>
          <a:bodyPr wrap="none" rtlCol="0">
            <a:spAutoFit/>
          </a:bodyPr>
          <a:lstStyle/>
          <a:p>
            <a:r>
              <a:rPr lang="en-US" sz="4050" u="sng" dirty="0">
                <a:latin typeface="Arial" panose="020B0604020202020204" pitchFamily="34" charset="0"/>
                <a:cs typeface="Arial" panose="020B0604020202020204" pitchFamily="34" charset="0"/>
              </a:rPr>
              <a:t>Navigation Systems</a:t>
            </a:r>
          </a:p>
        </p:txBody>
      </p:sp>
      <p:sp>
        <p:nvSpPr>
          <p:cNvPr id="8" name="Title 1"/>
          <p:cNvSpPr txBox="1">
            <a:spLocks/>
          </p:cNvSpPr>
          <p:nvPr/>
        </p:nvSpPr>
        <p:spPr>
          <a:xfrm>
            <a:off x="83128" y="2375786"/>
            <a:ext cx="906087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latin typeface="Arial Black" panose="020B0A04020102020204" pitchFamily="34" charset="0"/>
              </a:rPr>
              <a:t>The world is divided into Region A or B</a:t>
            </a:r>
          </a:p>
        </p:txBody>
      </p:sp>
      <p:pic>
        <p:nvPicPr>
          <p:cNvPr id="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359" y="3212145"/>
            <a:ext cx="7954409" cy="3465849"/>
          </a:xfrm>
        </p:spPr>
      </p:pic>
    </p:spTree>
    <p:extLst>
      <p:ext uri="{BB962C8B-B14F-4D97-AF65-F5344CB8AC3E}">
        <p14:creationId xmlns:p14="http://schemas.microsoft.com/office/powerpoint/2010/main" val="1357229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27</a:t>
            </a:fld>
            <a:endParaRPr lang="en-US" dirty="0"/>
          </a:p>
        </p:txBody>
      </p:sp>
      <p:sp>
        <p:nvSpPr>
          <p:cNvPr id="6" name="Title 1"/>
          <p:cNvSpPr txBox="1">
            <a:spLocks/>
          </p:cNvSpPr>
          <p:nvPr/>
        </p:nvSpPr>
        <p:spPr>
          <a:xfrm>
            <a:off x="0" y="1034096"/>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dirty="0">
                <a:solidFill>
                  <a:srgbClr val="00B050"/>
                </a:solidFill>
                <a:latin typeface="Arial Black" panose="020B0A04020102020204" pitchFamily="34" charset="0"/>
              </a:rPr>
              <a:t>Green</a:t>
            </a:r>
            <a:r>
              <a:rPr lang="en-US" sz="3300" dirty="0">
                <a:solidFill>
                  <a:sysClr val="windowText" lastClr="000000"/>
                </a:solidFill>
                <a:latin typeface="Calibri Light" panose="020F0302020204030204"/>
              </a:rPr>
              <a:t> </a:t>
            </a:r>
            <a:r>
              <a:rPr lang="en-US" sz="3300" dirty="0">
                <a:latin typeface="Calibri Light" panose="020F0302020204030204"/>
              </a:rPr>
              <a:t>or</a:t>
            </a:r>
            <a:r>
              <a:rPr lang="en-US" sz="3300" dirty="0">
                <a:solidFill>
                  <a:sysClr val="windowText" lastClr="000000"/>
                </a:solidFill>
                <a:latin typeface="Calibri Light" panose="020F0302020204030204"/>
              </a:rPr>
              <a:t> </a:t>
            </a:r>
            <a:r>
              <a:rPr lang="en-US" sz="3300" b="1" dirty="0">
                <a:solidFill>
                  <a:srgbClr val="FF0000"/>
                </a:solidFill>
                <a:latin typeface="Arial Black" panose="020B0A04020102020204" pitchFamily="34" charset="0"/>
              </a:rPr>
              <a:t>red</a:t>
            </a:r>
            <a:r>
              <a:rPr lang="en-US" sz="3300" dirty="0">
                <a:solidFill>
                  <a:sysClr val="windowText" lastClr="000000"/>
                </a:solidFill>
                <a:latin typeface="Calibri Light" panose="020F0302020204030204"/>
              </a:rPr>
              <a:t> </a:t>
            </a:r>
            <a:r>
              <a:rPr lang="en-US" sz="3300" b="1" dirty="0">
                <a:latin typeface="Calibri Light" panose="020F0302020204030204"/>
              </a:rPr>
              <a:t>lateral aids </a:t>
            </a:r>
            <a:r>
              <a:rPr lang="en-US" sz="3300" dirty="0">
                <a:latin typeface="Calibri Light" panose="020F0302020204030204"/>
              </a:rPr>
              <a:t>show channel edges</a:t>
            </a:r>
          </a:p>
        </p:txBody>
      </p:sp>
      <p:sp>
        <p:nvSpPr>
          <p:cNvPr id="7" name="Content Placeholder 2"/>
          <p:cNvSpPr txBox="1">
            <a:spLocks/>
          </p:cNvSpPr>
          <p:nvPr/>
        </p:nvSpPr>
        <p:spPr>
          <a:xfrm>
            <a:off x="143483" y="2028267"/>
            <a:ext cx="8857034" cy="2938179"/>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3000" dirty="0">
                <a:latin typeface="Arial" panose="020B0604020202020204" pitchFamily="34" charset="0"/>
                <a:cs typeface="Arial" panose="020B0604020202020204" pitchFamily="34" charset="0"/>
              </a:rPr>
              <a:t>IALA System A and IALA System B regulate navigational markings throughout most of the world.  </a:t>
            </a:r>
            <a:endParaRPr lang="en-US" sz="3000" dirty="0" smtClean="0">
              <a:latin typeface="Arial" panose="020B0604020202020204" pitchFamily="34" charset="0"/>
              <a:cs typeface="Arial" panose="020B0604020202020204" pitchFamily="34" charset="0"/>
            </a:endParaRPr>
          </a:p>
          <a:p>
            <a:pPr marL="171450" indent="-171450" defTabSz="685800">
              <a:spcBef>
                <a:spcPts val="750"/>
              </a:spcBef>
              <a:defRPr/>
            </a:pPr>
            <a:r>
              <a:rPr lang="en-US" sz="3000" dirty="0" smtClean="0">
                <a:latin typeface="Arial" panose="020B0604020202020204" pitchFamily="34" charset="0"/>
                <a:cs typeface="Arial" panose="020B0604020202020204" pitchFamily="34" charset="0"/>
              </a:rPr>
              <a:t>System </a:t>
            </a:r>
            <a:r>
              <a:rPr lang="en-US" sz="3000" dirty="0">
                <a:latin typeface="Arial" panose="020B0604020202020204" pitchFamily="34" charset="0"/>
                <a:cs typeface="Arial" panose="020B0604020202020204" pitchFamily="34" charset="0"/>
              </a:rPr>
              <a:t>A is generally used in the Eastern </a:t>
            </a:r>
            <a:r>
              <a:rPr lang="en-US" sz="3000" dirty="0" smtClean="0">
                <a:latin typeface="Arial" panose="020B0604020202020204" pitchFamily="34" charset="0"/>
                <a:cs typeface="Arial" panose="020B0604020202020204" pitchFamily="34" charset="0"/>
              </a:rPr>
              <a:t>Hemisphere</a:t>
            </a:r>
          </a:p>
          <a:p>
            <a:pPr marL="171450" indent="-171450" defTabSz="685800">
              <a:spcBef>
                <a:spcPts val="750"/>
              </a:spcBef>
              <a:defRPr/>
            </a:pPr>
            <a:r>
              <a:rPr lang="en-US" sz="3000" dirty="0" smtClean="0">
                <a:latin typeface="Arial" panose="020B0604020202020204" pitchFamily="34" charset="0"/>
                <a:cs typeface="Arial" panose="020B0604020202020204" pitchFamily="34" charset="0"/>
              </a:rPr>
              <a:t>System </a:t>
            </a:r>
            <a:r>
              <a:rPr lang="en-US" sz="3000" dirty="0">
                <a:latin typeface="Arial" panose="020B0604020202020204" pitchFamily="34" charset="0"/>
                <a:cs typeface="Arial" panose="020B0604020202020204" pitchFamily="34" charset="0"/>
              </a:rPr>
              <a:t>B is generally used in the Western Hemisphere.</a:t>
            </a:r>
          </a:p>
          <a:p>
            <a:pPr marL="171450" indent="-171450" defTabSz="685800">
              <a:spcBef>
                <a:spcPts val="750"/>
              </a:spcBef>
              <a:defRPr/>
            </a:pPr>
            <a:r>
              <a:rPr lang="en-US" sz="3000" dirty="0">
                <a:latin typeface="Arial" panose="020B0604020202020204" pitchFamily="34" charset="0"/>
                <a:cs typeface="Arial" panose="020B0604020202020204" pitchFamily="34" charset="0"/>
              </a:rPr>
              <a:t>In Region A, green aids are on the right when returning from sea.</a:t>
            </a:r>
          </a:p>
          <a:p>
            <a:pPr marL="171450" indent="-171450" defTabSz="685800">
              <a:spcBef>
                <a:spcPts val="750"/>
              </a:spcBef>
              <a:defRPr/>
            </a:pPr>
            <a:r>
              <a:rPr lang="en-US" sz="3000" dirty="0">
                <a:latin typeface="Arial" panose="020B0604020202020204" pitchFamily="34" charset="0"/>
                <a:cs typeface="Arial" panose="020B0604020202020204" pitchFamily="34" charset="0"/>
              </a:rPr>
              <a:t>In Region B, red aids are on the right. RED-RIGHT-RETURNING</a:t>
            </a:r>
          </a:p>
          <a:p>
            <a:pPr marL="171450" indent="-171450" defTabSz="685800">
              <a:spcBef>
                <a:spcPts val="750"/>
              </a:spcBef>
              <a:defRPr/>
            </a:pPr>
            <a:endParaRPr lang="en-US" sz="2400" dirty="0">
              <a:solidFill>
                <a:srgbClr val="FF0000"/>
              </a:solidFill>
              <a:latin typeface="Calibri" panose="020F0502020204030204"/>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78294" y="5177163"/>
            <a:ext cx="2964008" cy="1432604"/>
          </a:xfrm>
          <a:prstGeom prst="rect">
            <a:avLst/>
          </a:prstGeom>
        </p:spPr>
      </p:pic>
    </p:spTree>
    <p:extLst>
      <p:ext uri="{BB962C8B-B14F-4D97-AF65-F5344CB8AC3E}">
        <p14:creationId xmlns:p14="http://schemas.microsoft.com/office/powerpoint/2010/main" val="3269174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28</a:t>
            </a:fld>
            <a:endParaRPr lang="en-US" dirty="0"/>
          </a:p>
        </p:txBody>
      </p:sp>
      <p:sp>
        <p:nvSpPr>
          <p:cNvPr id="6" name="Title 1"/>
          <p:cNvSpPr txBox="1">
            <a:spLocks/>
          </p:cNvSpPr>
          <p:nvPr/>
        </p:nvSpPr>
        <p:spPr>
          <a:xfrm>
            <a:off x="514350" y="860605"/>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Intracoastal Waterway</a:t>
            </a:r>
          </a:p>
        </p:txBody>
      </p:sp>
      <p:sp>
        <p:nvSpPr>
          <p:cNvPr id="7" name="Content Placeholder 2"/>
          <p:cNvSpPr txBox="1">
            <a:spLocks/>
          </p:cNvSpPr>
          <p:nvPr/>
        </p:nvSpPr>
        <p:spPr>
          <a:xfrm>
            <a:off x="197224" y="1595005"/>
            <a:ext cx="8767482" cy="389496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2400" dirty="0">
                <a:latin typeface="Arial" panose="020B0604020202020204" pitchFamily="34" charset="0"/>
                <a:cs typeface="Arial" panose="020B0604020202020204" pitchFamily="34" charset="0"/>
              </a:rPr>
              <a:t>The Intracoastal Waterway (ICW) runs parallel to the Atlantic and Gulf Coasts. Unofficially, it begins at Manasquan River, NJ, which leads to Mile Zero at Norfolk, VA, then on to Brownsville, TX and the Mexican Border.  Most aids to navigation on the ICW are conventional day beacons and buoys, but the real identifier is the yellow triangle or square. As you travel on the ICW from NJ to TX, triangles stay on your right (towards the mainland) and squares stay on your left (to sea).</a:t>
            </a:r>
          </a:p>
          <a:p>
            <a:pPr marL="171450" indent="-171450" defTabSz="685800">
              <a:spcBef>
                <a:spcPts val="750"/>
              </a:spcBef>
              <a:defRPr/>
            </a:pPr>
            <a:r>
              <a:rPr lang="en-US" sz="2400" dirty="0">
                <a:latin typeface="Arial" panose="020B0604020202020204" pitchFamily="34" charset="0"/>
                <a:cs typeface="Arial" panose="020B0604020202020204" pitchFamily="34" charset="0"/>
                <a:hlinkClick r:id="rId4"/>
              </a:rPr>
              <a:t>Examples</a:t>
            </a:r>
            <a:endParaRPr lang="en-US" sz="2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66065" y="4565739"/>
            <a:ext cx="2029799" cy="182094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92881" y="4522519"/>
            <a:ext cx="3171825" cy="1907381"/>
          </a:xfrm>
          <a:prstGeom prst="rect">
            <a:avLst/>
          </a:prstGeom>
        </p:spPr>
      </p:pic>
      <p:grpSp>
        <p:nvGrpSpPr>
          <p:cNvPr id="12" name="Group 7"/>
          <p:cNvGrpSpPr>
            <a:grpSpLocks/>
          </p:cNvGrpSpPr>
          <p:nvPr/>
        </p:nvGrpSpPr>
        <p:grpSpPr bwMode="auto">
          <a:xfrm>
            <a:off x="20338" y="5057775"/>
            <a:ext cx="1735137" cy="1385888"/>
            <a:chOff x="4192" y="1642"/>
            <a:chExt cx="1221" cy="1007"/>
          </a:xfrm>
        </p:grpSpPr>
        <p:graphicFrame>
          <p:nvGraphicFramePr>
            <p:cNvPr id="13" name="Object 4"/>
            <p:cNvGraphicFramePr>
              <a:graphicFrameLocks/>
            </p:cNvGraphicFramePr>
            <p:nvPr/>
          </p:nvGraphicFramePr>
          <p:xfrm>
            <a:off x="4192" y="1642"/>
            <a:ext cx="1221" cy="1007"/>
          </p:xfrm>
          <a:graphic>
            <a:graphicData uri="http://schemas.openxmlformats.org/presentationml/2006/ole">
              <mc:AlternateContent xmlns:mc="http://schemas.openxmlformats.org/markup-compatibility/2006">
                <mc:Choice xmlns:v="urn:schemas-microsoft-com:vml" Requires="v">
                  <p:oleObj spid="_x0000_s1042" name="Document" r:id="rId7" imgW="1938338" imgH="1598613" progId="Word.Document.8">
                    <p:embed/>
                  </p:oleObj>
                </mc:Choice>
                <mc:Fallback>
                  <p:oleObj name="Document" r:id="rId7" imgW="1938338" imgH="1598613" progId="Word.Documen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2" y="1642"/>
                          <a:ext cx="1221" cy="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Freeform 5"/>
            <p:cNvSpPr>
              <a:spLocks/>
            </p:cNvSpPr>
            <p:nvPr/>
          </p:nvSpPr>
          <p:spPr bwMode="auto">
            <a:xfrm>
              <a:off x="4710" y="1909"/>
              <a:ext cx="200" cy="161"/>
            </a:xfrm>
            <a:custGeom>
              <a:avLst/>
              <a:gdLst>
                <a:gd name="T0" fmla="*/ 100 w 200"/>
                <a:gd name="T1" fmla="*/ 0 h 161"/>
                <a:gd name="T2" fmla="*/ 0 w 200"/>
                <a:gd name="T3" fmla="*/ 160 h 161"/>
                <a:gd name="T4" fmla="*/ 199 w 200"/>
                <a:gd name="T5" fmla="*/ 160 h 161"/>
                <a:gd name="T6" fmla="*/ 100 w 200"/>
                <a:gd name="T7" fmla="*/ 0 h 161"/>
                <a:gd name="T8" fmla="*/ 0 60000 65536"/>
                <a:gd name="T9" fmla="*/ 0 60000 65536"/>
                <a:gd name="T10" fmla="*/ 0 60000 65536"/>
                <a:gd name="T11" fmla="*/ 0 60000 65536"/>
                <a:gd name="T12" fmla="*/ 0 w 200"/>
                <a:gd name="T13" fmla="*/ 0 h 161"/>
                <a:gd name="T14" fmla="*/ 200 w 200"/>
                <a:gd name="T15" fmla="*/ 161 h 161"/>
              </a:gdLst>
              <a:ahLst/>
              <a:cxnLst>
                <a:cxn ang="T8">
                  <a:pos x="T0" y="T1"/>
                </a:cxn>
                <a:cxn ang="T9">
                  <a:pos x="T2" y="T3"/>
                </a:cxn>
                <a:cxn ang="T10">
                  <a:pos x="T4" y="T5"/>
                </a:cxn>
                <a:cxn ang="T11">
                  <a:pos x="T6" y="T7"/>
                </a:cxn>
              </a:cxnLst>
              <a:rect l="T12" t="T13" r="T14" b="T15"/>
              <a:pathLst>
                <a:path w="200" h="161">
                  <a:moveTo>
                    <a:pt x="100" y="0"/>
                  </a:moveTo>
                  <a:lnTo>
                    <a:pt x="0" y="160"/>
                  </a:lnTo>
                  <a:lnTo>
                    <a:pt x="199" y="160"/>
                  </a:lnTo>
                  <a:lnTo>
                    <a:pt x="100" y="0"/>
                  </a:lnTo>
                </a:path>
              </a:pathLst>
            </a:custGeom>
            <a:solidFill>
              <a:srgbClr val="FFFF00"/>
            </a:solidFill>
            <a:ln w="12700" cap="rnd" cmpd="sng">
              <a:solidFill>
                <a:srgbClr val="FFFF00"/>
              </a:solidFill>
              <a:prstDash val="solid"/>
              <a:round/>
              <a:headEnd type="none" w="sm" len="sm"/>
              <a:tailEnd type="none" w="sm" len="sm"/>
            </a:ln>
          </p:spPr>
          <p:txBody>
            <a:bodyPr/>
            <a:lstStyle/>
            <a:p>
              <a:endParaRPr lang="en-US"/>
            </a:p>
          </p:txBody>
        </p:sp>
        <p:sp>
          <p:nvSpPr>
            <p:cNvPr id="15" name="Rectangle 6"/>
            <p:cNvSpPr>
              <a:spLocks noChangeArrowheads="1"/>
            </p:cNvSpPr>
            <p:nvPr/>
          </p:nvSpPr>
          <p:spPr bwMode="auto">
            <a:xfrm>
              <a:off x="4501" y="2169"/>
              <a:ext cx="53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990000"/>
                  </a:solidFill>
                  <a:latin typeface="Helvetica" panose="020B0604020202020204" pitchFamily="34" charset="0"/>
                </a:rPr>
                <a:t>14</a:t>
              </a:r>
            </a:p>
          </p:txBody>
        </p:sp>
      </p:grpSp>
      <p:grpSp>
        <p:nvGrpSpPr>
          <p:cNvPr id="16" name="Group 13"/>
          <p:cNvGrpSpPr>
            <a:grpSpLocks/>
          </p:cNvGrpSpPr>
          <p:nvPr/>
        </p:nvGrpSpPr>
        <p:grpSpPr bwMode="auto">
          <a:xfrm>
            <a:off x="2073648" y="5113404"/>
            <a:ext cx="1295400" cy="1268413"/>
            <a:chOff x="4565" y="2707"/>
            <a:chExt cx="816" cy="799"/>
          </a:xfrm>
        </p:grpSpPr>
        <p:sp>
          <p:nvSpPr>
            <p:cNvPr id="17" name="Rectangle 8"/>
            <p:cNvSpPr>
              <a:spLocks noChangeArrowheads="1"/>
            </p:cNvSpPr>
            <p:nvPr/>
          </p:nvSpPr>
          <p:spPr bwMode="auto">
            <a:xfrm>
              <a:off x="4565" y="2707"/>
              <a:ext cx="816" cy="799"/>
            </a:xfrm>
            <a:prstGeom prst="rect">
              <a:avLst/>
            </a:prstGeom>
            <a:solidFill>
              <a:srgbClr val="003300"/>
            </a:solidFill>
            <a:ln w="76200">
              <a:solidFill>
                <a:srgbClr val="00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 name="Rectangle 9"/>
            <p:cNvSpPr>
              <a:spLocks noChangeArrowheads="1"/>
            </p:cNvSpPr>
            <p:nvPr/>
          </p:nvSpPr>
          <p:spPr bwMode="auto">
            <a:xfrm>
              <a:off x="4626" y="2768"/>
              <a:ext cx="692" cy="685"/>
            </a:xfrm>
            <a:prstGeom prst="rect">
              <a:avLst/>
            </a:prstGeom>
            <a:solidFill>
              <a:srgbClr val="66FF33"/>
            </a:solidFill>
            <a:ln w="12700">
              <a:solidFill>
                <a:srgbClr val="00CC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 name="Rectangle 10"/>
            <p:cNvSpPr>
              <a:spLocks noChangeArrowheads="1"/>
            </p:cNvSpPr>
            <p:nvPr/>
          </p:nvSpPr>
          <p:spPr bwMode="auto">
            <a:xfrm>
              <a:off x="4757" y="3007"/>
              <a:ext cx="46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a:solidFill>
                    <a:srgbClr val="336633"/>
                  </a:solidFill>
                  <a:latin typeface="Helvetica" panose="020B0604020202020204" pitchFamily="34" charset="0"/>
                </a:rPr>
                <a:t>13</a:t>
              </a:r>
            </a:p>
          </p:txBody>
        </p:sp>
      </p:grpSp>
      <p:sp>
        <p:nvSpPr>
          <p:cNvPr id="20" name="Rectangle 13"/>
          <p:cNvSpPr>
            <a:spLocks noChangeArrowheads="1"/>
          </p:cNvSpPr>
          <p:nvPr/>
        </p:nvSpPr>
        <p:spPr bwMode="auto">
          <a:xfrm>
            <a:off x="2647332" y="5288028"/>
            <a:ext cx="259023" cy="295275"/>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083909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29</a:t>
            </a:fld>
            <a:endParaRPr lang="en-US" dirty="0"/>
          </a:p>
        </p:txBody>
      </p:sp>
      <p:sp>
        <p:nvSpPr>
          <p:cNvPr id="6" name="Title 1"/>
          <p:cNvSpPr txBox="1">
            <a:spLocks/>
          </p:cNvSpPr>
          <p:nvPr/>
        </p:nvSpPr>
        <p:spPr>
          <a:xfrm>
            <a:off x="2507732" y="0"/>
            <a:ext cx="4499816" cy="113976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Western Rivers </a:t>
            </a:r>
          </a:p>
        </p:txBody>
      </p:sp>
      <p:sp>
        <p:nvSpPr>
          <p:cNvPr id="7" name="Content Placeholder 9"/>
          <p:cNvSpPr>
            <a:spLocks noGrp="1"/>
          </p:cNvSpPr>
          <p:nvPr>
            <p:ph sz="half" idx="4294967295"/>
          </p:nvPr>
        </p:nvSpPr>
        <p:spPr>
          <a:xfrm>
            <a:off x="136306" y="1139762"/>
            <a:ext cx="8846330" cy="5583767"/>
          </a:xfrm>
          <a:prstGeom prst="rect">
            <a:avLst/>
          </a:prstGeom>
        </p:spPr>
        <p:txBody>
          <a:bodyPr>
            <a:normAutofit fontScale="77500" lnSpcReduction="20000"/>
          </a:bodyPr>
          <a:lstStyle/>
          <a:p>
            <a:r>
              <a:rPr lang="en-US" sz="3600" dirty="0">
                <a:latin typeface="Arial" panose="020B0604020202020204" pitchFamily="34" charset="0"/>
                <a:cs typeface="Arial" panose="020B0604020202020204" pitchFamily="34" charset="0"/>
              </a:rPr>
              <a:t>When on the Mississippi River, above Baton Rouge, and several other tributaries that flow toward the Gulf of Mexico, boaters must follow a system called the </a:t>
            </a:r>
            <a:r>
              <a:rPr lang="en-US" sz="3600" b="1" dirty="0">
                <a:latin typeface="Arial" panose="020B0604020202020204" pitchFamily="34" charset="0"/>
                <a:cs typeface="Arial" panose="020B0604020202020204" pitchFamily="34" charset="0"/>
              </a:rPr>
              <a:t>Western Rivers Marking System</a:t>
            </a:r>
            <a:r>
              <a:rPr lang="en-US" sz="3600" dirty="0">
                <a:latin typeface="Arial" panose="020B0604020202020204" pitchFamily="34" charset="0"/>
                <a:cs typeface="Arial" panose="020B0604020202020204" pitchFamily="34" charset="0"/>
              </a:rPr>
              <a:t>, a variation of the U.S. Aids to Navigation System.</a:t>
            </a:r>
          </a:p>
          <a:p>
            <a:r>
              <a:rPr lang="en-US" sz="3600" b="1" dirty="0">
                <a:solidFill>
                  <a:srgbClr val="DF1F2E"/>
                </a:solidFill>
                <a:latin typeface="Arial" panose="020B0604020202020204" pitchFamily="34" charset="0"/>
                <a:cs typeface="Arial" panose="020B0604020202020204" pitchFamily="34" charset="0"/>
              </a:rPr>
              <a:t>Red</a:t>
            </a:r>
            <a:r>
              <a:rPr lang="en-US" sz="3600" dirty="0">
                <a:latin typeface="Arial" panose="020B0604020202020204" pitchFamily="34" charset="0"/>
                <a:cs typeface="Arial" panose="020B0604020202020204" pitchFamily="34" charset="0"/>
              </a:rPr>
              <a:t> and </a:t>
            </a:r>
            <a:r>
              <a:rPr lang="en-US" sz="3600" b="1" dirty="0">
                <a:solidFill>
                  <a:srgbClr val="00B050"/>
                </a:solidFill>
                <a:latin typeface="Arial" panose="020B0604020202020204" pitchFamily="34" charset="0"/>
                <a:cs typeface="Arial" panose="020B0604020202020204" pitchFamily="34" charset="0"/>
              </a:rPr>
              <a:t>green</a:t>
            </a:r>
            <a:r>
              <a:rPr lang="en-US" sz="3600" dirty="0">
                <a:latin typeface="Arial" panose="020B0604020202020204" pitchFamily="34" charset="0"/>
                <a:cs typeface="Arial" panose="020B0604020202020204" pitchFamily="34" charset="0"/>
              </a:rPr>
              <a:t> aids are not individually numbered or lettered, but may be accompanied by a mile marker.</a:t>
            </a:r>
          </a:p>
          <a:p>
            <a:r>
              <a:rPr lang="en-US" sz="3600" b="1" dirty="0">
                <a:solidFill>
                  <a:srgbClr val="00B050"/>
                </a:solidFill>
                <a:latin typeface="Arial" panose="020B0604020202020204" pitchFamily="34" charset="0"/>
                <a:cs typeface="Arial" panose="020B0604020202020204" pitchFamily="34" charset="0"/>
              </a:rPr>
              <a:t>Green aids are on the Right-descending bank</a:t>
            </a:r>
            <a:r>
              <a:rPr lang="en-US" sz="36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and </a:t>
            </a:r>
            <a:r>
              <a:rPr lang="en-US" sz="3600" b="1" dirty="0">
                <a:solidFill>
                  <a:srgbClr val="FF0000"/>
                </a:solidFill>
                <a:latin typeface="Arial" panose="020B0604020202020204" pitchFamily="34" charset="0"/>
                <a:cs typeface="Arial" panose="020B0604020202020204" pitchFamily="34" charset="0"/>
              </a:rPr>
              <a:t>red aids are on the Left-descending bank.</a:t>
            </a:r>
          </a:p>
          <a:p>
            <a:r>
              <a:rPr lang="en-US" sz="3600" dirty="0">
                <a:latin typeface="Arial" panose="020B0604020202020204" pitchFamily="34" charset="0"/>
                <a:cs typeface="Arial" panose="020B0604020202020204" pitchFamily="34" charset="0"/>
              </a:rPr>
              <a:t>Crossing markers are used on river bends. Inbound traffic takes the inside curve, Outbound takes the outside</a:t>
            </a:r>
            <a:r>
              <a:rPr lang="en-US" sz="3600" dirty="0" smtClean="0">
                <a:latin typeface="Arial" panose="020B0604020202020204" pitchFamily="34" charset="0"/>
                <a:cs typeface="Arial" panose="020B0604020202020204" pitchFamily="34" charset="0"/>
              </a:rPr>
              <a:t>.</a:t>
            </a:r>
          </a:p>
          <a:p>
            <a:r>
              <a:rPr lang="en-US" sz="3600" b="1" dirty="0" smtClean="0">
                <a:solidFill>
                  <a:srgbClr val="FF0000"/>
                </a:solidFill>
                <a:latin typeface="Arial" panose="020B0604020202020204" pitchFamily="34" charset="0"/>
                <a:cs typeface="Arial" panose="020B0604020202020204" pitchFamily="34" charset="0"/>
              </a:rPr>
              <a:t>RED right Returning </a:t>
            </a:r>
            <a:r>
              <a:rPr lang="en-US" sz="3600" dirty="0" smtClean="0">
                <a:latin typeface="Arial" panose="020B0604020202020204" pitchFamily="34" charset="0"/>
                <a:cs typeface="Arial" panose="020B0604020202020204" pitchFamily="34" charset="0"/>
              </a:rPr>
              <a:t>applies</a:t>
            </a:r>
          </a:p>
          <a:p>
            <a:endParaRPr lang="en-US" sz="3100" dirty="0">
              <a:latin typeface="Arial" panose="020B0604020202020204" pitchFamily="34" charset="0"/>
              <a:cs typeface="Arial" panose="020B0604020202020204" pitchFamily="34" charset="0"/>
            </a:endParaRPr>
          </a:p>
          <a:p>
            <a:endParaRPr lang="en-US" sz="31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60595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9" name="Rectangle 2"/>
          <p:cNvSpPr>
            <a:spLocks noChangeArrowheads="1"/>
          </p:cNvSpPr>
          <p:nvPr/>
        </p:nvSpPr>
        <p:spPr bwMode="auto">
          <a:xfrm>
            <a:off x="622844" y="914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4400" dirty="0" smtClean="0">
                <a:solidFill>
                  <a:srgbClr val="FFFF00"/>
                </a:solidFill>
                <a:latin typeface="Arial" panose="020B0604020202020204" pitchFamily="34" charset="0"/>
              </a:rPr>
              <a:t>Who wrote the rules?</a:t>
            </a:r>
          </a:p>
        </p:txBody>
      </p:sp>
      <p:sp>
        <p:nvSpPr>
          <p:cNvPr id="11" name="Text Box 3"/>
          <p:cNvSpPr txBox="1">
            <a:spLocks noChangeArrowheads="1"/>
          </p:cNvSpPr>
          <p:nvPr/>
        </p:nvSpPr>
        <p:spPr bwMode="auto">
          <a:xfrm>
            <a:off x="4648200" y="2057400"/>
            <a:ext cx="3810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en-US" sz="2400" b="1" u="sng" dirty="0" smtClean="0">
                <a:solidFill>
                  <a:srgbClr val="FFFFFF"/>
                </a:solidFill>
                <a:latin typeface="Univers" pitchFamily="34" charset="-18"/>
              </a:rPr>
              <a:t>“Navigation Rules”</a:t>
            </a:r>
          </a:p>
          <a:p>
            <a:pPr fontAlgn="base">
              <a:spcBef>
                <a:spcPct val="0"/>
              </a:spcBef>
              <a:spcAft>
                <a:spcPct val="0"/>
              </a:spcAft>
              <a:buFontTx/>
              <a:buNone/>
            </a:pPr>
            <a:r>
              <a:rPr lang="en-US" altLang="en-US" sz="2400" b="1" u="sng" dirty="0" smtClean="0">
                <a:solidFill>
                  <a:srgbClr val="FFFFFF"/>
                </a:solidFill>
                <a:latin typeface="Univers" pitchFamily="34" charset="-18"/>
              </a:rPr>
              <a:t>Are published by the U.S. Department of Homeland Security for the United States Coast Guard</a:t>
            </a:r>
          </a:p>
          <a:p>
            <a:pPr fontAlgn="base">
              <a:spcBef>
                <a:spcPct val="0"/>
              </a:spcBef>
              <a:spcAft>
                <a:spcPct val="0"/>
              </a:spcAft>
              <a:buFontTx/>
              <a:buNone/>
            </a:pPr>
            <a:endParaRPr lang="en-US" altLang="en-US" sz="2400" b="1" u="sng" dirty="0">
              <a:solidFill>
                <a:srgbClr val="FFFFFF"/>
              </a:solidFill>
              <a:latin typeface="Univers" pitchFamily="34" charset="-18"/>
            </a:endParaRPr>
          </a:p>
          <a:p>
            <a:pPr fontAlgn="base">
              <a:spcBef>
                <a:spcPct val="0"/>
              </a:spcBef>
              <a:spcAft>
                <a:spcPct val="0"/>
              </a:spcAft>
              <a:buFontTx/>
              <a:buNone/>
            </a:pPr>
            <a:r>
              <a:rPr lang="en-US" altLang="en-US" sz="2400" b="1" u="sng" dirty="0" smtClean="0">
                <a:solidFill>
                  <a:srgbClr val="FFFFFF"/>
                </a:solidFill>
                <a:latin typeface="Univers" pitchFamily="34" charset="-18"/>
              </a:rPr>
              <a:t>Updated copies can be downloaded online at:</a:t>
            </a:r>
          </a:p>
          <a:p>
            <a:pPr fontAlgn="base">
              <a:spcBef>
                <a:spcPct val="0"/>
              </a:spcBef>
              <a:spcAft>
                <a:spcPct val="0"/>
              </a:spcAft>
              <a:buFontTx/>
              <a:buNone/>
            </a:pPr>
            <a:endParaRPr lang="en-US" altLang="en-US" sz="2400" b="1" u="sng" dirty="0">
              <a:solidFill>
                <a:srgbClr val="FFFFFF"/>
              </a:solidFill>
              <a:latin typeface="Univers" pitchFamily="34" charset="-18"/>
            </a:endParaRPr>
          </a:p>
          <a:p>
            <a:pPr fontAlgn="base">
              <a:spcBef>
                <a:spcPct val="0"/>
              </a:spcBef>
              <a:spcAft>
                <a:spcPct val="0"/>
              </a:spcAft>
              <a:buFontTx/>
              <a:buNone/>
            </a:pPr>
            <a:r>
              <a:rPr lang="en-US" altLang="en-US" sz="2400" b="1" u="sng" dirty="0" smtClean="0">
                <a:solidFill>
                  <a:srgbClr val="FFFFFF"/>
                </a:solidFill>
                <a:latin typeface="Univers" pitchFamily="34" charset="-18"/>
              </a:rPr>
              <a:t>www.navcen.uscg.gov</a:t>
            </a:r>
          </a:p>
          <a:p>
            <a:pPr fontAlgn="base">
              <a:spcBef>
                <a:spcPct val="0"/>
              </a:spcBef>
              <a:spcAft>
                <a:spcPct val="0"/>
              </a:spcAft>
              <a:buFontTx/>
              <a:buNone/>
            </a:pPr>
            <a:endParaRPr lang="en-US" altLang="en-US" sz="2800" b="1" u="sng" dirty="0" smtClean="0">
              <a:solidFill>
                <a:srgbClr val="FFFFFF"/>
              </a:solidFill>
              <a:latin typeface="Univers" pitchFamily="34" charset="-18"/>
            </a:endParaRPr>
          </a:p>
          <a:p>
            <a:pPr fontAlgn="base">
              <a:spcBef>
                <a:spcPct val="0"/>
              </a:spcBef>
              <a:spcAft>
                <a:spcPct val="0"/>
              </a:spcAft>
              <a:buFontTx/>
              <a:buNone/>
            </a:pPr>
            <a:endParaRPr lang="en-US" altLang="en-US" sz="800" b="1" i="1" dirty="0" smtClean="0">
              <a:solidFill>
                <a:srgbClr val="FFFFFF"/>
              </a:solidFill>
              <a:latin typeface="Univers" pitchFamily="34" charset="-18"/>
            </a:endParaRPr>
          </a:p>
          <a:p>
            <a:pPr fontAlgn="base">
              <a:spcBef>
                <a:spcPct val="0"/>
              </a:spcBef>
              <a:spcAft>
                <a:spcPct val="0"/>
              </a:spcAft>
              <a:buFontTx/>
              <a:buNone/>
            </a:pPr>
            <a:endParaRPr lang="en-US" altLang="en-US" sz="800" b="1" i="1" dirty="0" smtClean="0">
              <a:solidFill>
                <a:srgbClr val="FFFFFF"/>
              </a:solidFill>
              <a:latin typeface="Univers" pitchFamily="34" charset="-18"/>
            </a:endParaRPr>
          </a:p>
          <a:p>
            <a:pPr fontAlgn="base">
              <a:spcBef>
                <a:spcPct val="0"/>
              </a:spcBef>
              <a:spcAft>
                <a:spcPct val="0"/>
              </a:spcAft>
              <a:buFontTx/>
              <a:buNone/>
            </a:pPr>
            <a:endParaRPr lang="en-US" altLang="en-US" sz="800" b="1" i="1" dirty="0" smtClean="0">
              <a:solidFill>
                <a:srgbClr val="FFFFFF"/>
              </a:solidFill>
              <a:latin typeface="Univers" pitchFamily="34" charset="-18"/>
            </a:endParaRPr>
          </a:p>
          <a:p>
            <a:pPr fontAlgn="base">
              <a:spcBef>
                <a:spcPct val="0"/>
              </a:spcBef>
              <a:spcAft>
                <a:spcPct val="0"/>
              </a:spcAft>
              <a:buFontTx/>
              <a:buNone/>
            </a:pPr>
            <a:endParaRPr lang="en-US" altLang="en-US" sz="800" b="1" i="1" dirty="0" smtClean="0">
              <a:solidFill>
                <a:srgbClr val="FFFFFF"/>
              </a:solidFill>
              <a:latin typeface="Univers" pitchFamily="34" charset="-18"/>
            </a:endParaRPr>
          </a:p>
          <a:p>
            <a:pPr fontAlgn="base">
              <a:spcBef>
                <a:spcPct val="0"/>
              </a:spcBef>
              <a:spcAft>
                <a:spcPct val="0"/>
              </a:spcAft>
              <a:buFontTx/>
              <a:buNone/>
            </a:pPr>
            <a:endParaRPr lang="en-US" altLang="en-US" sz="800" b="1" i="1" dirty="0" smtClean="0">
              <a:solidFill>
                <a:srgbClr val="FFFFFF"/>
              </a:solidFill>
              <a:latin typeface="Univers" pitchFamily="34" charset="-18"/>
            </a:endParaRPr>
          </a:p>
          <a:p>
            <a:pPr fontAlgn="base">
              <a:spcBef>
                <a:spcPct val="0"/>
              </a:spcBef>
              <a:spcAft>
                <a:spcPct val="0"/>
              </a:spcAft>
              <a:buFontTx/>
              <a:buNone/>
            </a:pPr>
            <a:endParaRPr lang="en-US" altLang="en-US" sz="800" b="1" i="1" dirty="0" smtClean="0">
              <a:solidFill>
                <a:srgbClr val="FFFFFF"/>
              </a:solidFill>
              <a:latin typeface="Univers" pitchFamily="34" charset="-18"/>
            </a:endParaRPr>
          </a:p>
          <a:p>
            <a:pPr fontAlgn="base">
              <a:spcBef>
                <a:spcPct val="0"/>
              </a:spcBef>
              <a:spcAft>
                <a:spcPct val="0"/>
              </a:spcAft>
              <a:buFontTx/>
              <a:buNone/>
            </a:pPr>
            <a:endParaRPr lang="en-US" altLang="en-US" sz="800" b="1" i="1" dirty="0" smtClean="0">
              <a:solidFill>
                <a:srgbClr val="FFFFFF"/>
              </a:solidFill>
              <a:latin typeface="Univers" pitchFamily="34" charset="-18"/>
            </a:endParaRPr>
          </a:p>
          <a:p>
            <a:pPr fontAlgn="base">
              <a:spcBef>
                <a:spcPct val="0"/>
              </a:spcBef>
              <a:spcAft>
                <a:spcPct val="0"/>
              </a:spcAft>
              <a:buFontTx/>
              <a:buNone/>
            </a:pPr>
            <a:endParaRPr lang="en-US" altLang="en-US" sz="800" b="1" i="1" dirty="0" smtClean="0">
              <a:solidFill>
                <a:srgbClr val="FFFFFF"/>
              </a:solidFill>
              <a:latin typeface="Univers" pitchFamily="34" charset="-18"/>
            </a:endParaRPr>
          </a:p>
        </p:txBody>
      </p:sp>
      <p:pic>
        <p:nvPicPr>
          <p:cNvPr id="12" name="Picture 4" descr="145107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459" y="2218864"/>
            <a:ext cx="2667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095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30</a:t>
            </a:fld>
            <a:endParaRPr lang="en-US" dirty="0"/>
          </a:p>
        </p:txBody>
      </p:sp>
      <p:sp>
        <p:nvSpPr>
          <p:cNvPr id="6" name="Title 1"/>
          <p:cNvSpPr txBox="1">
            <a:spLocks/>
          </p:cNvSpPr>
          <p:nvPr/>
        </p:nvSpPr>
        <p:spPr>
          <a:xfrm>
            <a:off x="715591" y="597715"/>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latin typeface="Arial" panose="020B0604020202020204" pitchFamily="34" charset="0"/>
                <a:cs typeface="Arial" panose="020B0604020202020204" pitchFamily="34" charset="0"/>
              </a:rPr>
              <a:t>US Aids to Navigation (US ATONS)</a:t>
            </a:r>
          </a:p>
        </p:txBody>
      </p:sp>
      <p:sp>
        <p:nvSpPr>
          <p:cNvPr id="7" name="Content Placeholder 2"/>
          <p:cNvSpPr txBox="1">
            <a:spLocks/>
          </p:cNvSpPr>
          <p:nvPr/>
        </p:nvSpPr>
        <p:spPr>
          <a:xfrm>
            <a:off x="0" y="1569043"/>
            <a:ext cx="8395244" cy="513452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dirty="0">
                <a:latin typeface="Arial" panose="020B0604020202020204" pitchFamily="34" charset="0"/>
                <a:cs typeface="Arial" panose="020B0604020202020204" pitchFamily="34" charset="0"/>
              </a:rPr>
              <a:t>U.S. Aids to Navigation (Navigable Waters Except Western Rivers and Intracoastal Waterway).  Navigation aids in this lateral system are determined by their position with respect to the navigable channel, as the channels are entered and followed from seaward toward the head of navigation. </a:t>
            </a:r>
            <a:endParaRPr lang="en-US" dirty="0" smtClean="0">
              <a:latin typeface="Arial" panose="020B0604020202020204" pitchFamily="34" charset="0"/>
              <a:cs typeface="Arial" panose="020B0604020202020204" pitchFamily="34" charset="0"/>
            </a:endParaRPr>
          </a:p>
          <a:p>
            <a:pPr marL="171450" indent="-171450" defTabSz="685800">
              <a:spcBef>
                <a:spcPts val="750"/>
              </a:spcBef>
              <a:defRPr/>
            </a:pPr>
            <a:r>
              <a:rPr lang="en-US" dirty="0" smtClean="0">
                <a:solidFill>
                  <a:srgbClr val="00B050"/>
                </a:solidFill>
                <a:latin typeface="Arial" panose="020B0604020202020204" pitchFamily="34" charset="0"/>
                <a:cs typeface="Arial" panose="020B0604020202020204" pitchFamily="34" charset="0"/>
              </a:rPr>
              <a:t>Green</a:t>
            </a:r>
            <a:r>
              <a:rPr lang="en-US" dirty="0" smtClean="0">
                <a:latin typeface="Arial" panose="020B0604020202020204" pitchFamily="34" charset="0"/>
                <a:cs typeface="Arial" panose="020B0604020202020204" pitchFamily="34" charset="0"/>
              </a:rPr>
              <a:t> aids are odd numbered</a:t>
            </a:r>
          </a:p>
          <a:p>
            <a:pPr marL="171450" indent="-171450" defTabSz="685800">
              <a:spcBef>
                <a:spcPts val="750"/>
              </a:spcBef>
              <a:defRPr/>
            </a:pPr>
            <a:r>
              <a:rPr lang="en-US" dirty="0" smtClean="0">
                <a:solidFill>
                  <a:srgbClr val="FF0000"/>
                </a:solidFill>
                <a:latin typeface="Arial" panose="020B0604020202020204" pitchFamily="34" charset="0"/>
                <a:cs typeface="Arial" panose="020B0604020202020204" pitchFamily="34" charset="0"/>
              </a:rPr>
              <a:t>Red</a:t>
            </a:r>
            <a:r>
              <a:rPr lang="en-US" dirty="0" smtClean="0">
                <a:latin typeface="Arial" panose="020B0604020202020204" pitchFamily="34" charset="0"/>
                <a:cs typeface="Arial" panose="020B0604020202020204" pitchFamily="34" charset="0"/>
              </a:rPr>
              <a:t> aids are even numbered</a:t>
            </a:r>
          </a:p>
          <a:p>
            <a:pPr marL="171450" indent="-171450" defTabSz="685800">
              <a:spcBef>
                <a:spcPts val="750"/>
              </a:spcBef>
              <a:defRPr/>
            </a:pPr>
            <a:endParaRPr lang="en-US" dirty="0">
              <a:latin typeface="Arial" panose="020B0604020202020204" pitchFamily="34" charset="0"/>
              <a:cs typeface="Arial" panose="020B0604020202020204" pitchFamily="34" charset="0"/>
            </a:endParaRPr>
          </a:p>
          <a:p>
            <a:pPr marL="171450" indent="-171450" defTabSz="685800">
              <a:spcBef>
                <a:spcPts val="750"/>
              </a:spcBef>
              <a:defRPr/>
            </a:pPr>
            <a:r>
              <a:rPr lang="en-US" b="1" dirty="0">
                <a:solidFill>
                  <a:srgbClr val="FF0000"/>
                </a:solidFill>
                <a:latin typeface="Arial" panose="020B0604020202020204" pitchFamily="34" charset="0"/>
                <a:cs typeface="Arial" panose="020B0604020202020204" pitchFamily="34" charset="0"/>
              </a:rPr>
              <a:t>RED right Returning </a:t>
            </a:r>
            <a:r>
              <a:rPr lang="en-US" dirty="0">
                <a:latin typeface="Arial" panose="020B0604020202020204" pitchFamily="34" charset="0"/>
                <a:cs typeface="Arial" panose="020B0604020202020204" pitchFamily="34" charset="0"/>
              </a:rPr>
              <a:t>applies</a:t>
            </a:r>
          </a:p>
          <a:p>
            <a:pPr marL="171450" indent="-171450" defTabSz="685800">
              <a:spcBef>
                <a:spcPts val="750"/>
              </a:spcBef>
              <a:defRPr/>
            </a:pP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58769" y="4742041"/>
            <a:ext cx="3423936" cy="1983290"/>
          </a:xfrm>
          <a:prstGeom prst="rect">
            <a:avLst/>
          </a:prstGeom>
        </p:spPr>
      </p:pic>
    </p:spTree>
    <p:extLst>
      <p:ext uri="{BB962C8B-B14F-4D97-AF65-F5344CB8AC3E}">
        <p14:creationId xmlns:p14="http://schemas.microsoft.com/office/powerpoint/2010/main" val="1883249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31</a:t>
            </a:fld>
            <a:endParaRPr lang="en-US" dirty="0"/>
          </a:p>
        </p:txBody>
      </p:sp>
      <p:sp>
        <p:nvSpPr>
          <p:cNvPr id="6" name="Title 1"/>
          <p:cNvSpPr txBox="1">
            <a:spLocks/>
          </p:cNvSpPr>
          <p:nvPr/>
        </p:nvSpPr>
        <p:spPr>
          <a:xfrm>
            <a:off x="329814" y="994252"/>
            <a:ext cx="7975022" cy="70290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latin typeface="Arial" panose="020B0604020202020204" pitchFamily="34" charset="0"/>
                <a:cs typeface="Arial" panose="020B0604020202020204" pitchFamily="34" charset="0"/>
              </a:rPr>
              <a:t>Uniform State Waterway Marking System</a:t>
            </a:r>
          </a:p>
        </p:txBody>
      </p:sp>
      <p:sp>
        <p:nvSpPr>
          <p:cNvPr id="7" name="Content Placeholder 2"/>
          <p:cNvSpPr txBox="1">
            <a:spLocks/>
          </p:cNvSpPr>
          <p:nvPr/>
        </p:nvSpPr>
        <p:spPr>
          <a:xfrm>
            <a:off x="-26479" y="1778964"/>
            <a:ext cx="9144000" cy="1071812"/>
          </a:xfrm>
          <a:prstGeom prst="rect">
            <a:avLst/>
          </a:prstGeom>
        </p:spPr>
        <p:txBody>
          <a:bodyPr vert="horz" lIns="68580" tIns="34290" rIns="68580" bIns="3429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7200" dirty="0">
                <a:latin typeface="Arial" panose="020B0604020202020204" pitchFamily="34" charset="0"/>
                <a:cs typeface="Arial" panose="020B0604020202020204" pitchFamily="34" charset="0"/>
              </a:rPr>
              <a:t>This system was replaced by the USATONS system in 2003.It was primarily used on lakes and other inland waterways not portrayed on nautical charts.</a:t>
            </a:r>
            <a:r>
              <a:rPr lang="en-US" sz="6000" dirty="0">
                <a:solidFill>
                  <a:srgbClr val="000000"/>
                </a:solidFill>
                <a:latin typeface="Arial" panose="020B0604020202020204" pitchFamily="34" charset="0"/>
              </a:rPr>
              <a:t>	</a:t>
            </a:r>
            <a:endParaRPr lang="en-US" sz="5700" dirty="0">
              <a:solidFill>
                <a:sysClr val="windowText" lastClr="000000"/>
              </a:solidFill>
              <a:latin typeface="Calibri" panose="020F0502020204030204"/>
            </a:endParaRPr>
          </a:p>
          <a:p>
            <a:pPr marL="0" indent="0" defTabSz="685800">
              <a:spcBef>
                <a:spcPts val="750"/>
              </a:spcBef>
              <a:buNone/>
              <a:defRPr/>
            </a:pPr>
            <a:endParaRPr lang="en-US" sz="5700" dirty="0">
              <a:solidFill>
                <a:sysClr val="windowText" lastClr="000000"/>
              </a:solidFill>
              <a:latin typeface="Calibri" panose="020F0502020204030204"/>
              <a:hlinkClick r:id=""/>
            </a:endParaRPr>
          </a:p>
          <a:p>
            <a:pPr marL="0" indent="0" defTabSz="685800">
              <a:spcBef>
                <a:spcPts val="750"/>
              </a:spcBef>
              <a:buNone/>
              <a:defRPr/>
            </a:pPr>
            <a:endParaRPr lang="en-US" sz="5700" dirty="0">
              <a:solidFill>
                <a:sysClr val="windowText" lastClr="000000"/>
              </a:solidFill>
              <a:latin typeface="Calibri" panose="020F0502020204030204"/>
            </a:endParaRPr>
          </a:p>
          <a:p>
            <a:pPr marL="171450" indent="-171450" defTabSz="685800">
              <a:spcBef>
                <a:spcPts val="750"/>
              </a:spcBef>
              <a:defRPr/>
            </a:pPr>
            <a:endParaRPr lang="en-US" sz="2100" dirty="0">
              <a:solidFill>
                <a:sysClr val="windowText" lastClr="000000"/>
              </a:solidFill>
              <a:latin typeface="Calibri" panose="020F0502020204030204"/>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1049" y="3072026"/>
            <a:ext cx="6208944" cy="3360748"/>
          </a:xfrm>
          <a:prstGeom prst="rect">
            <a:avLst/>
          </a:prstGeom>
        </p:spPr>
      </p:pic>
    </p:spTree>
    <p:extLst>
      <p:ext uri="{BB962C8B-B14F-4D97-AF65-F5344CB8AC3E}">
        <p14:creationId xmlns:p14="http://schemas.microsoft.com/office/powerpoint/2010/main" val="945230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32</a:t>
            </a:fld>
            <a:endParaRPr lang="en-US" dirty="0"/>
          </a:p>
        </p:txBody>
      </p:sp>
      <p:sp>
        <p:nvSpPr>
          <p:cNvPr id="3" name="Title 1"/>
          <p:cNvSpPr txBox="1">
            <a:spLocks/>
          </p:cNvSpPr>
          <p:nvPr/>
        </p:nvSpPr>
        <p:spPr>
          <a:xfrm>
            <a:off x="584173" y="853072"/>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latin typeface="Arial Black" panose="020B0A04020102020204" pitchFamily="34" charset="0"/>
              </a:rPr>
              <a:t>Regulatory</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9979" y="5064800"/>
            <a:ext cx="6328064" cy="1330903"/>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4909" y="3869506"/>
            <a:ext cx="5856121" cy="119808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48043" y="5064800"/>
            <a:ext cx="1849304" cy="1330903"/>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26158" y="3857105"/>
            <a:ext cx="1612187" cy="1207695"/>
          </a:xfrm>
          <a:prstGeom prst="rect">
            <a:avLst/>
          </a:prstGeom>
        </p:spPr>
      </p:pic>
      <p:sp>
        <p:nvSpPr>
          <p:cNvPr id="11" name="Text Box 9"/>
          <p:cNvSpPr txBox="1">
            <a:spLocks noChangeArrowheads="1"/>
          </p:cNvSpPr>
          <p:nvPr/>
        </p:nvSpPr>
        <p:spPr bwMode="auto">
          <a:xfrm>
            <a:off x="1299581" y="1762575"/>
            <a:ext cx="67812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None/>
              <a:defRPr/>
            </a:pPr>
            <a:r>
              <a:rPr lang="en-US" altLang="en-US" sz="1500" kern="0" dirty="0"/>
              <a:t>INFORMATION	    CONTROLLED       DANGER	        EXCLUSION</a:t>
            </a:r>
          </a:p>
        </p:txBody>
      </p:sp>
      <p:pic>
        <p:nvPicPr>
          <p:cNvPr id="12" name="Picture 4" descr="copyright Boat-Ed, Inc used by permission"/>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13356" y="2121113"/>
            <a:ext cx="1122267" cy="158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opyright Boat-Ed, Inc used by permissio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25303" y="2128625"/>
            <a:ext cx="1107091" cy="157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opyright Boat-Ed, Inc used by permissio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527523" y="2121113"/>
            <a:ext cx="1133270" cy="158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copyright Boat-Ed, Inc used by permissio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922999" y="2119576"/>
            <a:ext cx="1134370" cy="158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6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33</a:t>
            </a:fld>
            <a:endParaRPr lang="en-US" dirty="0"/>
          </a:p>
        </p:txBody>
      </p:sp>
      <p:sp>
        <p:nvSpPr>
          <p:cNvPr id="2" name="TextBox 1"/>
          <p:cNvSpPr txBox="1"/>
          <p:nvPr/>
        </p:nvSpPr>
        <p:spPr>
          <a:xfrm>
            <a:off x="645460" y="1063423"/>
            <a:ext cx="8157882" cy="7001917"/>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Review:</a:t>
            </a:r>
          </a:p>
          <a:p>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Name the Navigation </a:t>
            </a:r>
            <a:r>
              <a:rPr lang="en-US" sz="2800" dirty="0" smtClean="0">
                <a:latin typeface="Arial" panose="020B0604020202020204" pitchFamily="34" charset="0"/>
                <a:cs typeface="Arial" panose="020B0604020202020204" pitchFamily="34" charset="0"/>
              </a:rPr>
              <a:t>Systems</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a:t>
            </a:r>
            <a:r>
              <a:rPr lang="en-US" sz="2800" dirty="0">
                <a:latin typeface="Arial" panose="020B0604020202020204" pitchFamily="34" charset="0"/>
                <a:cs typeface="Arial" panose="020B0604020202020204" pitchFamily="34" charset="0"/>
              </a:rPr>
              <a:t>are the two types of ATONS</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What mark(s) identify the Intracoastal Waterway</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Nun </a:t>
            </a:r>
            <a:r>
              <a:rPr lang="en-US" sz="2800" dirty="0">
                <a:latin typeface="Arial" panose="020B0604020202020204" pitchFamily="34" charset="0"/>
                <a:cs typeface="Arial" panose="020B0604020202020204" pitchFamily="34" charset="0"/>
              </a:rPr>
              <a:t>buoys are what color </a:t>
            </a:r>
            <a:r>
              <a:rPr lang="en-US" sz="2800" dirty="0" smtClean="0">
                <a:latin typeface="Arial" panose="020B0604020202020204" pitchFamily="34" charset="0"/>
                <a:cs typeface="Arial" panose="020B0604020202020204" pitchFamily="34" charset="0"/>
              </a:rPr>
              <a:t>and have ___ numbers?</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Can buoys </a:t>
            </a:r>
            <a:r>
              <a:rPr lang="en-US" sz="2800" dirty="0" smtClean="0">
                <a:latin typeface="Arial" panose="020B0604020202020204" pitchFamily="34" charset="0"/>
                <a:cs typeface="Arial" panose="020B0604020202020204" pitchFamily="34" charset="0"/>
              </a:rPr>
              <a:t>are what color and have ___ numbers?</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Name the four types of Regulatory Buoys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1350" dirty="0"/>
          </a:p>
          <a:p>
            <a:endParaRPr lang="en-US" sz="1350" dirty="0"/>
          </a:p>
        </p:txBody>
      </p:sp>
    </p:spTree>
    <p:extLst>
      <p:ext uri="{BB962C8B-B14F-4D97-AF65-F5344CB8AC3E}">
        <p14:creationId xmlns:p14="http://schemas.microsoft.com/office/powerpoint/2010/main" val="1793561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34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a:spLocks noChangeArrowheads="1"/>
          </p:cNvSpPr>
          <p:nvPr/>
        </p:nvSpPr>
        <p:spPr bwMode="auto">
          <a:xfrm>
            <a:off x="622844" y="2574101"/>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4400" b="1" dirty="0" smtClean="0">
                <a:solidFill>
                  <a:srgbClr val="FFFF00"/>
                </a:solidFill>
                <a:latin typeface="Arial" panose="020B0604020202020204" pitchFamily="34" charset="0"/>
              </a:rPr>
              <a:t>QUESTIONS?</a:t>
            </a:r>
          </a:p>
        </p:txBody>
      </p:sp>
    </p:spTree>
    <p:extLst>
      <p:ext uri="{BB962C8B-B14F-4D97-AF65-F5344CB8AC3E}">
        <p14:creationId xmlns:p14="http://schemas.microsoft.com/office/powerpoint/2010/main" val="90755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a:spLocks noChangeArrowheads="1"/>
          </p:cNvSpPr>
          <p:nvPr/>
        </p:nvSpPr>
        <p:spPr bwMode="auto">
          <a:xfrm>
            <a:off x="685800" y="457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4400" dirty="0" smtClean="0">
                <a:solidFill>
                  <a:srgbClr val="FFFF00"/>
                </a:solidFill>
                <a:latin typeface="Arial" panose="020B0604020202020204" pitchFamily="34" charset="0"/>
              </a:rPr>
              <a:t>What do the Rules do?</a:t>
            </a:r>
          </a:p>
        </p:txBody>
      </p:sp>
      <p:sp>
        <p:nvSpPr>
          <p:cNvPr id="7" name="Text Box 12"/>
          <p:cNvSpPr txBox="1">
            <a:spLocks noChangeArrowheads="1"/>
          </p:cNvSpPr>
          <p:nvPr/>
        </p:nvSpPr>
        <p:spPr bwMode="auto">
          <a:xfrm>
            <a:off x="4648200" y="1676400"/>
            <a:ext cx="3810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en-US" b="1" u="sng" dirty="0" smtClean="0">
                <a:solidFill>
                  <a:srgbClr val="FFFFFF"/>
                </a:solidFill>
                <a:latin typeface="Univers" pitchFamily="34" charset="-18"/>
              </a:rPr>
              <a:t>If followed, they protect against loss of life, injury, and property damage as a result of collision.</a:t>
            </a:r>
          </a:p>
          <a:p>
            <a:pPr fontAlgn="base">
              <a:spcBef>
                <a:spcPct val="0"/>
              </a:spcBef>
              <a:spcAft>
                <a:spcPct val="0"/>
              </a:spcAft>
              <a:buFontTx/>
              <a:buNone/>
            </a:pPr>
            <a:endParaRPr lang="en-US" altLang="en-US" b="1" u="sng" dirty="0" smtClean="0">
              <a:solidFill>
                <a:srgbClr val="FFFFFF"/>
              </a:solidFill>
              <a:latin typeface="Univers" pitchFamily="34" charset="-18"/>
            </a:endParaRPr>
          </a:p>
          <a:p>
            <a:pPr fontAlgn="base">
              <a:spcBef>
                <a:spcPct val="0"/>
              </a:spcBef>
              <a:spcAft>
                <a:spcPct val="0"/>
              </a:spcAft>
              <a:buFontTx/>
              <a:buNone/>
            </a:pPr>
            <a:r>
              <a:rPr lang="en-US" altLang="en-US" b="1" u="sng" dirty="0" smtClean="0">
                <a:solidFill>
                  <a:srgbClr val="FFFFFF"/>
                </a:solidFill>
                <a:latin typeface="Univers" pitchFamily="34" charset="-18"/>
              </a:rPr>
              <a:t>Prevent Accidents</a:t>
            </a:r>
          </a:p>
        </p:txBody>
      </p:sp>
      <p:pic>
        <p:nvPicPr>
          <p:cNvPr id="8" name="Picture 13" descr="145107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28" y="1798125"/>
            <a:ext cx="2667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921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5</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a:spLocks noChangeArrowheads="1"/>
          </p:cNvSpPr>
          <p:nvPr/>
        </p:nvSpPr>
        <p:spPr bwMode="auto">
          <a:xfrm>
            <a:off x="393970" y="720523"/>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4400" dirty="0" smtClean="0">
                <a:solidFill>
                  <a:srgbClr val="FFFF00"/>
                </a:solidFill>
                <a:latin typeface="Arial" panose="020B0604020202020204" pitchFamily="34" charset="0"/>
              </a:rPr>
              <a:t>Where do the Rules apply?</a:t>
            </a:r>
          </a:p>
        </p:txBody>
      </p:sp>
      <p:sp>
        <p:nvSpPr>
          <p:cNvPr id="7" name="Text Box 12"/>
          <p:cNvSpPr txBox="1">
            <a:spLocks noChangeArrowheads="1"/>
          </p:cNvSpPr>
          <p:nvPr/>
        </p:nvSpPr>
        <p:spPr bwMode="auto">
          <a:xfrm>
            <a:off x="4134256" y="2278035"/>
            <a:ext cx="48930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en-US" sz="3600" b="1" u="sng" dirty="0" smtClean="0">
                <a:solidFill>
                  <a:srgbClr val="FFFFFF"/>
                </a:solidFill>
                <a:latin typeface="Arial" panose="020B0604020202020204" pitchFamily="34" charset="0"/>
                <a:cs typeface="Arial" panose="020B0604020202020204" pitchFamily="34" charset="0"/>
              </a:rPr>
              <a:t>On US Inland or International Waters.</a:t>
            </a:r>
          </a:p>
          <a:p>
            <a:pPr fontAlgn="base">
              <a:spcBef>
                <a:spcPct val="0"/>
              </a:spcBef>
              <a:spcAft>
                <a:spcPct val="0"/>
              </a:spcAft>
              <a:buFontTx/>
              <a:buNone/>
            </a:pPr>
            <a:r>
              <a:rPr lang="en-US" altLang="en-US" sz="3600" b="1" dirty="0" smtClean="0">
                <a:solidFill>
                  <a:srgbClr val="FFFFFF"/>
                </a:solidFill>
                <a:latin typeface="Arial" panose="020B0604020202020204" pitchFamily="34" charset="0"/>
                <a:cs typeface="Arial" panose="020B0604020202020204" pitchFamily="34" charset="0"/>
              </a:rPr>
              <a:t>         ( Rule 1)</a:t>
            </a:r>
          </a:p>
          <a:p>
            <a:pPr fontAlgn="base">
              <a:spcBef>
                <a:spcPct val="0"/>
              </a:spcBef>
              <a:spcAft>
                <a:spcPct val="0"/>
              </a:spcAft>
              <a:buFontTx/>
              <a:buNone/>
            </a:pPr>
            <a:r>
              <a:rPr lang="en-US" altLang="en-US" sz="1600" b="1" u="sng" dirty="0" smtClean="0">
                <a:solidFill>
                  <a:srgbClr val="FFFFFF"/>
                </a:solidFill>
                <a:latin typeface="Univers" pitchFamily="34" charset="-18"/>
              </a:rPr>
              <a:t>               </a:t>
            </a:r>
          </a:p>
          <a:p>
            <a:pPr fontAlgn="base">
              <a:spcBef>
                <a:spcPct val="0"/>
              </a:spcBef>
              <a:spcAft>
                <a:spcPct val="0"/>
              </a:spcAft>
              <a:buFontTx/>
              <a:buNone/>
            </a:pPr>
            <a:endParaRPr lang="en-US" altLang="en-US" sz="2800" b="1" u="sng" dirty="0" smtClean="0">
              <a:solidFill>
                <a:srgbClr val="FFFFFF"/>
              </a:solidFill>
              <a:latin typeface="Univers" pitchFamily="34" charset="-18"/>
            </a:endParaRPr>
          </a:p>
        </p:txBody>
      </p:sp>
      <p:pic>
        <p:nvPicPr>
          <p:cNvPr id="8" name="Picture 13" descr="145107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78035"/>
            <a:ext cx="2667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341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6</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ext Box 3"/>
          <p:cNvSpPr txBox="1">
            <a:spLocks noChangeArrowheads="1"/>
          </p:cNvSpPr>
          <p:nvPr/>
        </p:nvSpPr>
        <p:spPr bwMode="auto">
          <a:xfrm>
            <a:off x="1125003" y="679579"/>
            <a:ext cx="64150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dirty="0">
                <a:solidFill>
                  <a:schemeClr val="bg1"/>
                </a:solidFill>
                <a:latin typeface="Arial" panose="020B0604020202020204" pitchFamily="34" charset="0"/>
              </a:rPr>
              <a:t>Most </a:t>
            </a:r>
            <a:r>
              <a:rPr lang="en-US" altLang="en-US" sz="4400" b="1" u="sng" dirty="0">
                <a:solidFill>
                  <a:schemeClr val="bg1"/>
                </a:solidFill>
                <a:latin typeface="Arial" panose="020B0604020202020204" pitchFamily="34" charset="0"/>
              </a:rPr>
              <a:t>Collisions</a:t>
            </a:r>
            <a:r>
              <a:rPr lang="en-US" altLang="en-US" sz="4400" b="1" dirty="0">
                <a:solidFill>
                  <a:schemeClr val="bg1"/>
                </a:solidFill>
                <a:latin typeface="Arial" panose="020B0604020202020204" pitchFamily="34" charset="0"/>
              </a:rPr>
              <a:t> Could Be Avoided By…</a:t>
            </a:r>
          </a:p>
        </p:txBody>
      </p:sp>
      <p:sp>
        <p:nvSpPr>
          <p:cNvPr id="7" name="Text Box 5"/>
          <p:cNvSpPr txBox="1">
            <a:spLocks noChangeArrowheads="1"/>
          </p:cNvSpPr>
          <p:nvPr/>
        </p:nvSpPr>
        <p:spPr bwMode="auto">
          <a:xfrm>
            <a:off x="87549" y="2758427"/>
            <a:ext cx="9056451"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fontAlgn="base">
              <a:spcBef>
                <a:spcPct val="0"/>
              </a:spcBef>
              <a:spcAft>
                <a:spcPct val="0"/>
              </a:spcAft>
            </a:pPr>
            <a:r>
              <a:rPr lang="en-US" altLang="en-US" dirty="0" smtClean="0">
                <a:latin typeface="Arial" panose="020B0604020202020204" pitchFamily="34" charset="0"/>
              </a:rPr>
              <a:t>Practicing </a:t>
            </a:r>
            <a:r>
              <a:rPr lang="en-US" altLang="en-US" dirty="0">
                <a:latin typeface="Arial" panose="020B0604020202020204" pitchFamily="34" charset="0"/>
              </a:rPr>
              <a:t>the “</a:t>
            </a:r>
            <a:r>
              <a:rPr lang="en-US" altLang="en-US" b="1" dirty="0">
                <a:latin typeface="Arial" panose="020B0604020202020204" pitchFamily="34" charset="0"/>
              </a:rPr>
              <a:t>Rules of the Road</a:t>
            </a:r>
            <a:r>
              <a:rPr lang="en-US" altLang="en-US" dirty="0">
                <a:latin typeface="Arial" panose="020B0604020202020204" pitchFamily="34" charset="0"/>
              </a:rPr>
              <a:t>” – Rule </a:t>
            </a:r>
            <a:r>
              <a:rPr lang="en-US" altLang="en-US" dirty="0" smtClean="0">
                <a:latin typeface="Arial" panose="020B0604020202020204" pitchFamily="34" charset="0"/>
              </a:rPr>
              <a:t>1</a:t>
            </a:r>
          </a:p>
          <a:p>
            <a:pPr marL="457200" indent="-457200" fontAlgn="base">
              <a:spcBef>
                <a:spcPct val="0"/>
              </a:spcBef>
              <a:spcAft>
                <a:spcPct val="0"/>
              </a:spcAft>
            </a:pPr>
            <a:r>
              <a:rPr lang="en-US" altLang="en-US" dirty="0" smtClean="0">
                <a:latin typeface="Arial" panose="020B0604020202020204" pitchFamily="34" charset="0"/>
              </a:rPr>
              <a:t>Use of a “</a:t>
            </a:r>
            <a:r>
              <a:rPr lang="en-US" altLang="en-US" b="1" dirty="0" smtClean="0">
                <a:latin typeface="Arial" panose="020B0604020202020204" pitchFamily="34" charset="0"/>
              </a:rPr>
              <a:t>proper lookout</a:t>
            </a:r>
            <a:r>
              <a:rPr lang="en-US" altLang="en-US" dirty="0" smtClean="0">
                <a:latin typeface="Arial" panose="020B0604020202020204" pitchFamily="34" charset="0"/>
              </a:rPr>
              <a:t>” – Rule 5</a:t>
            </a:r>
          </a:p>
          <a:p>
            <a:pPr marL="457200" indent="-457200" fontAlgn="base">
              <a:spcBef>
                <a:spcPct val="0"/>
              </a:spcBef>
              <a:spcAft>
                <a:spcPct val="0"/>
              </a:spcAft>
            </a:pPr>
            <a:r>
              <a:rPr lang="en-US" altLang="en-US" dirty="0">
                <a:latin typeface="Arial" panose="020B0604020202020204" pitchFamily="34" charset="0"/>
              </a:rPr>
              <a:t>Maintaining </a:t>
            </a:r>
            <a:r>
              <a:rPr lang="en-US" altLang="en-US" b="1" dirty="0" smtClean="0">
                <a:latin typeface="Arial" panose="020B0604020202020204" pitchFamily="34" charset="0"/>
              </a:rPr>
              <a:t>safe </a:t>
            </a:r>
            <a:r>
              <a:rPr lang="en-US" altLang="en-US" b="1" dirty="0">
                <a:latin typeface="Arial" panose="020B0604020202020204" pitchFamily="34" charset="0"/>
              </a:rPr>
              <a:t>speed </a:t>
            </a:r>
            <a:r>
              <a:rPr lang="en-US" altLang="en-US" dirty="0">
                <a:latin typeface="Arial" panose="020B0604020202020204" pitchFamily="34" charset="0"/>
              </a:rPr>
              <a:t>– Rule 6 </a:t>
            </a:r>
          </a:p>
          <a:p>
            <a:pPr marL="457200" indent="-457200" fontAlgn="base">
              <a:spcBef>
                <a:spcPct val="0"/>
              </a:spcBef>
              <a:spcAft>
                <a:spcPct val="0"/>
              </a:spcAft>
            </a:pPr>
            <a:r>
              <a:rPr lang="en-US" altLang="en-US" dirty="0" smtClean="0">
                <a:latin typeface="Arial" panose="020B0604020202020204" pitchFamily="34" charset="0"/>
              </a:rPr>
              <a:t>Displaying proper </a:t>
            </a:r>
            <a:r>
              <a:rPr lang="en-US" altLang="en-US" b="1" dirty="0" smtClean="0">
                <a:latin typeface="Arial" panose="020B0604020202020204" pitchFamily="34" charset="0"/>
              </a:rPr>
              <a:t>lights</a:t>
            </a:r>
            <a:r>
              <a:rPr lang="en-US" altLang="en-US" dirty="0" smtClean="0">
                <a:latin typeface="Arial" panose="020B0604020202020204" pitchFamily="34" charset="0"/>
              </a:rPr>
              <a:t> - Rule 20</a:t>
            </a:r>
          </a:p>
          <a:p>
            <a:pPr marL="457200" indent="-457200" fontAlgn="base">
              <a:spcBef>
                <a:spcPct val="0"/>
              </a:spcBef>
              <a:spcAft>
                <a:spcPct val="0"/>
              </a:spcAft>
            </a:pPr>
            <a:r>
              <a:rPr lang="en-US" altLang="en-US" dirty="0" smtClean="0">
                <a:latin typeface="Arial" panose="020B0604020202020204" pitchFamily="34" charset="0"/>
              </a:rPr>
              <a:t>Knowing the “Aids to Navigation”</a:t>
            </a:r>
          </a:p>
          <a:p>
            <a:pPr fontAlgn="base">
              <a:spcBef>
                <a:spcPct val="0"/>
              </a:spcBef>
              <a:spcAft>
                <a:spcPct val="0"/>
              </a:spcAft>
            </a:pPr>
            <a:endParaRPr lang="en-US" altLang="en-US" dirty="0" smtClean="0">
              <a:solidFill>
                <a:srgbClr val="FFFFFF"/>
              </a:solidFill>
              <a:latin typeface="Arial" panose="020B0604020202020204" pitchFamily="34" charset="0"/>
            </a:endParaRPr>
          </a:p>
          <a:p>
            <a:pPr fontAlgn="base">
              <a:spcBef>
                <a:spcPct val="0"/>
              </a:spcBef>
              <a:spcAft>
                <a:spcPct val="0"/>
              </a:spcAft>
              <a:buNone/>
            </a:pPr>
            <a:r>
              <a:rPr lang="en-US" altLang="en-US" dirty="0" smtClean="0">
                <a:solidFill>
                  <a:srgbClr val="FFFFFF"/>
                </a:solidFill>
                <a:latin typeface="Arial" panose="020B0604020202020204" pitchFamily="34" charset="0"/>
              </a:rPr>
              <a:t>   </a:t>
            </a:r>
            <a:r>
              <a:rPr lang="en-US" altLang="en-US" sz="2400" dirty="0" smtClean="0">
                <a:solidFill>
                  <a:srgbClr val="FF0000"/>
                </a:solidFill>
                <a:latin typeface="Arial" panose="020B0604020202020204" pitchFamily="34" charset="0"/>
              </a:rPr>
              <a:t>                                        </a:t>
            </a:r>
            <a:endParaRPr lang="en-US" altLang="en-US" sz="800" dirty="0" smtClean="0">
              <a:solidFill>
                <a:srgbClr val="FF0000"/>
              </a:solidFill>
              <a:latin typeface="Arial" panose="020B0604020202020204" pitchFamily="34" charset="0"/>
            </a:endParaRPr>
          </a:p>
          <a:p>
            <a:pPr fontAlgn="base">
              <a:spcBef>
                <a:spcPct val="0"/>
              </a:spcBef>
              <a:spcAft>
                <a:spcPct val="0"/>
              </a:spcAft>
              <a:buFontTx/>
              <a:buNone/>
            </a:pPr>
            <a:r>
              <a:rPr lang="en-US" altLang="en-US" sz="2400" dirty="0" smtClean="0">
                <a:solidFill>
                  <a:srgbClr val="FF0000"/>
                </a:solidFill>
                <a:latin typeface="Arial" panose="020B0604020202020204" pitchFamily="34" charset="0"/>
              </a:rPr>
              <a:t>                                   </a:t>
            </a:r>
          </a:p>
          <a:p>
            <a:pPr fontAlgn="base">
              <a:spcBef>
                <a:spcPct val="0"/>
              </a:spcBef>
              <a:spcAft>
                <a:spcPct val="0"/>
              </a:spcAft>
              <a:buFontTx/>
              <a:buNone/>
            </a:pPr>
            <a:r>
              <a:rPr lang="en-US" altLang="en-US" sz="2400" dirty="0" smtClean="0">
                <a:solidFill>
                  <a:srgbClr val="FF0000"/>
                </a:solidFill>
                <a:latin typeface="Arial" panose="020B0604020202020204" pitchFamily="34" charset="0"/>
              </a:rPr>
              <a:t>                                    </a:t>
            </a:r>
          </a:p>
          <a:p>
            <a:pPr fontAlgn="base">
              <a:spcBef>
                <a:spcPct val="0"/>
              </a:spcBef>
              <a:spcAft>
                <a:spcPct val="0"/>
              </a:spcAft>
              <a:buFontTx/>
              <a:buNone/>
            </a:pPr>
            <a:r>
              <a:rPr lang="en-US" altLang="en-US" sz="2400" dirty="0" smtClean="0">
                <a:solidFill>
                  <a:srgbClr val="FF0000"/>
                </a:solidFill>
                <a:latin typeface="Arial" panose="020B0604020202020204" pitchFamily="34" charset="0"/>
              </a:rPr>
              <a:t>                                       </a:t>
            </a:r>
          </a:p>
        </p:txBody>
      </p:sp>
    </p:spTree>
    <p:extLst>
      <p:ext uri="{BB962C8B-B14F-4D97-AF65-F5344CB8AC3E}">
        <p14:creationId xmlns:p14="http://schemas.microsoft.com/office/powerpoint/2010/main" val="3493421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7</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38" name="Rectangle 4"/>
          <p:cNvSpPr txBox="1">
            <a:spLocks noChangeArrowheads="1"/>
          </p:cNvSpPr>
          <p:nvPr/>
        </p:nvSpPr>
        <p:spPr bwMode="auto">
          <a:xfrm>
            <a:off x="622844" y="982562"/>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Ground Rules for</a:t>
            </a:r>
            <a:r>
              <a:rPr kumimoji="0" lang="en-US" altLang="en-US" sz="4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altLang="en-US" sz="44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Navigation</a:t>
            </a:r>
          </a:p>
        </p:txBody>
      </p:sp>
      <p:sp>
        <p:nvSpPr>
          <p:cNvPr id="39" name="Rectangle 5"/>
          <p:cNvSpPr txBox="1">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6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Responsibility &amp; Definitions</a:t>
            </a:r>
          </a:p>
        </p:txBody>
      </p:sp>
    </p:spTree>
    <p:extLst>
      <p:ext uri="{BB962C8B-B14F-4D97-AF65-F5344CB8AC3E}">
        <p14:creationId xmlns:p14="http://schemas.microsoft.com/office/powerpoint/2010/main" val="296547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8</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a:spLocks noChangeArrowheads="1"/>
          </p:cNvSpPr>
          <p:nvPr/>
        </p:nvSpPr>
        <p:spPr bwMode="auto">
          <a:xfrm>
            <a:off x="379379" y="-80682"/>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en-US" altLang="en-US" sz="4000" dirty="0" smtClean="0">
              <a:solidFill>
                <a:srgbClr val="FFFF00"/>
              </a:solidFill>
              <a:latin typeface="Arial" panose="020B0604020202020204" pitchFamily="34" charset="0"/>
            </a:endParaRPr>
          </a:p>
          <a:p>
            <a:pPr algn="ctr" fontAlgn="base">
              <a:spcBef>
                <a:spcPct val="0"/>
              </a:spcBef>
              <a:spcAft>
                <a:spcPct val="0"/>
              </a:spcAft>
              <a:buFontTx/>
              <a:buNone/>
            </a:pPr>
            <a:r>
              <a:rPr lang="en-US" altLang="en-US" sz="4400" dirty="0" smtClean="0">
                <a:solidFill>
                  <a:srgbClr val="FFFF00"/>
                </a:solidFill>
                <a:latin typeface="Arial" panose="020B0604020202020204" pitchFamily="34" charset="0"/>
              </a:rPr>
              <a:t>General Definitions</a:t>
            </a:r>
          </a:p>
        </p:txBody>
      </p:sp>
      <p:sp>
        <p:nvSpPr>
          <p:cNvPr id="7" name="Rectangle 5"/>
          <p:cNvSpPr>
            <a:spLocks noChangeArrowheads="1"/>
          </p:cNvSpPr>
          <p:nvPr/>
        </p:nvSpPr>
        <p:spPr bwMode="auto">
          <a:xfrm>
            <a:off x="0" y="1180289"/>
            <a:ext cx="8949446" cy="56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Aft>
                <a:spcPct val="0"/>
              </a:spcAft>
              <a:buFontTx/>
              <a:buNone/>
            </a:pPr>
            <a:r>
              <a:rPr lang="en-US" altLang="en-US" sz="2800" b="1" dirty="0" smtClean="0">
                <a:solidFill>
                  <a:srgbClr val="FFFFFF"/>
                </a:solidFill>
                <a:latin typeface="Arial" panose="020B0604020202020204" pitchFamily="34" charset="0"/>
              </a:rPr>
              <a:t>Underway</a:t>
            </a:r>
            <a:r>
              <a:rPr lang="en-US" altLang="en-US" sz="2800" dirty="0" smtClean="0">
                <a:solidFill>
                  <a:srgbClr val="FFFFFF"/>
                </a:solidFill>
                <a:latin typeface="Arial" panose="020B0604020202020204" pitchFamily="34" charset="0"/>
              </a:rPr>
              <a:t> -  not at anchor or made fast to the shore or aground</a:t>
            </a:r>
          </a:p>
          <a:p>
            <a:pPr fontAlgn="base">
              <a:spcAft>
                <a:spcPct val="0"/>
              </a:spcAft>
              <a:buFontTx/>
              <a:buNone/>
            </a:pPr>
            <a:r>
              <a:rPr lang="en-US" altLang="en-US" sz="2800" b="1" dirty="0" smtClean="0">
                <a:solidFill>
                  <a:srgbClr val="FFFFFF"/>
                </a:solidFill>
                <a:latin typeface="Arial" panose="020B0604020202020204" pitchFamily="34" charset="0"/>
              </a:rPr>
              <a:t>Right-of-way</a:t>
            </a:r>
            <a:r>
              <a:rPr lang="en-US" altLang="en-US" sz="2800" dirty="0" smtClean="0">
                <a:solidFill>
                  <a:srgbClr val="FFFFFF"/>
                </a:solidFill>
                <a:latin typeface="Arial" panose="020B0604020202020204" pitchFamily="34" charset="0"/>
              </a:rPr>
              <a:t> – the right and duty to maintain course and speed</a:t>
            </a:r>
          </a:p>
          <a:p>
            <a:pPr fontAlgn="base">
              <a:spcAft>
                <a:spcPct val="0"/>
              </a:spcAft>
              <a:buFontTx/>
              <a:buNone/>
            </a:pPr>
            <a:endParaRPr lang="en-US" altLang="en-US" sz="2800" b="1" dirty="0" smtClean="0">
              <a:solidFill>
                <a:srgbClr val="FFFFFF"/>
              </a:solidFill>
              <a:latin typeface="Arial" panose="020B0604020202020204" pitchFamily="34" charset="0"/>
            </a:endParaRPr>
          </a:p>
          <a:p>
            <a:pPr fontAlgn="base">
              <a:spcAft>
                <a:spcPct val="0"/>
              </a:spcAft>
              <a:buFontTx/>
              <a:buNone/>
            </a:pPr>
            <a:r>
              <a:rPr lang="en-US" altLang="en-US" sz="2800" b="1" dirty="0" smtClean="0">
                <a:solidFill>
                  <a:srgbClr val="FFFFFF"/>
                </a:solidFill>
                <a:latin typeface="Arial" panose="020B0604020202020204" pitchFamily="34" charset="0"/>
              </a:rPr>
              <a:t>Stand-On Vessel </a:t>
            </a:r>
            <a:r>
              <a:rPr lang="en-US" altLang="en-US" sz="2800" dirty="0" smtClean="0">
                <a:solidFill>
                  <a:srgbClr val="FFFFFF"/>
                </a:solidFill>
                <a:latin typeface="Arial" panose="020B0604020202020204" pitchFamily="34" charset="0"/>
              </a:rPr>
              <a:t>– vessel that has the right of way</a:t>
            </a:r>
          </a:p>
          <a:p>
            <a:pPr fontAlgn="base">
              <a:spcAft>
                <a:spcPct val="0"/>
              </a:spcAft>
              <a:buFontTx/>
              <a:buNone/>
            </a:pPr>
            <a:r>
              <a:rPr lang="en-US" altLang="en-US" sz="2800" b="1" dirty="0" smtClean="0">
                <a:solidFill>
                  <a:srgbClr val="FFFFFF"/>
                </a:solidFill>
                <a:latin typeface="Arial" panose="020B0604020202020204" pitchFamily="34" charset="0"/>
              </a:rPr>
              <a:t>Give Way Vessel </a:t>
            </a:r>
            <a:r>
              <a:rPr lang="en-US" altLang="en-US" sz="2800" dirty="0" smtClean="0">
                <a:solidFill>
                  <a:srgbClr val="FFFFFF"/>
                </a:solidFill>
                <a:latin typeface="Arial" panose="020B0604020202020204" pitchFamily="34" charset="0"/>
              </a:rPr>
              <a:t>– must keep clear of the stand-on vessel</a:t>
            </a:r>
          </a:p>
          <a:p>
            <a:pPr fontAlgn="base">
              <a:spcAft>
                <a:spcPct val="0"/>
              </a:spcAft>
              <a:buFontTx/>
              <a:buNone/>
            </a:pPr>
            <a:endParaRPr lang="en-US" altLang="en-US" sz="2800" b="1" dirty="0" smtClean="0">
              <a:solidFill>
                <a:srgbClr val="FFFFFF"/>
              </a:solidFill>
              <a:latin typeface="Arial" panose="020B0604020202020204" pitchFamily="34" charset="0"/>
            </a:endParaRPr>
          </a:p>
          <a:p>
            <a:pPr fontAlgn="base">
              <a:spcAft>
                <a:spcPct val="0"/>
              </a:spcAft>
              <a:buFontTx/>
              <a:buNone/>
            </a:pPr>
            <a:r>
              <a:rPr lang="en-US" altLang="en-US" sz="2800" b="1" dirty="0" smtClean="0">
                <a:solidFill>
                  <a:srgbClr val="FFFFFF"/>
                </a:solidFill>
                <a:latin typeface="Arial" panose="020B0604020202020204" pitchFamily="34" charset="0"/>
              </a:rPr>
              <a:t>Short Blast </a:t>
            </a:r>
            <a:r>
              <a:rPr lang="en-US" altLang="en-US" sz="2800" dirty="0" smtClean="0">
                <a:solidFill>
                  <a:srgbClr val="FFFFFF"/>
                </a:solidFill>
                <a:latin typeface="Arial" panose="020B0604020202020204" pitchFamily="34" charset="0"/>
              </a:rPr>
              <a:t>- a blast of approximately 1 second</a:t>
            </a:r>
          </a:p>
          <a:p>
            <a:pPr fontAlgn="base">
              <a:spcAft>
                <a:spcPct val="0"/>
              </a:spcAft>
              <a:buFontTx/>
              <a:buNone/>
            </a:pPr>
            <a:r>
              <a:rPr lang="en-US" altLang="en-US" sz="2800" b="1" dirty="0" smtClean="0">
                <a:solidFill>
                  <a:srgbClr val="FFFFFF"/>
                </a:solidFill>
                <a:latin typeface="Arial" panose="020B0604020202020204" pitchFamily="34" charset="0"/>
              </a:rPr>
              <a:t>Prolonged Blast</a:t>
            </a:r>
            <a:r>
              <a:rPr lang="en-US" altLang="en-US" sz="2800" dirty="0" smtClean="0">
                <a:solidFill>
                  <a:srgbClr val="FFFFFF"/>
                </a:solidFill>
                <a:latin typeface="Arial" panose="020B0604020202020204" pitchFamily="34" charset="0"/>
              </a:rPr>
              <a:t> – a blast of 4 to 6 seconds </a:t>
            </a:r>
          </a:p>
          <a:p>
            <a:pPr fontAlgn="base">
              <a:spcAft>
                <a:spcPct val="0"/>
              </a:spcAft>
              <a:buFontTx/>
              <a:buNone/>
            </a:pPr>
            <a:endParaRPr lang="en-US" altLang="en-US" sz="2400" dirty="0" smtClean="0">
              <a:solidFill>
                <a:srgbClr val="FFFFFF"/>
              </a:solidFill>
              <a:latin typeface="Arial" panose="020B0604020202020204" pitchFamily="34" charset="0"/>
            </a:endParaRPr>
          </a:p>
          <a:p>
            <a:pPr fontAlgn="base">
              <a:spcAft>
                <a:spcPct val="0"/>
              </a:spcAft>
              <a:buFontTx/>
              <a:buNone/>
            </a:pPr>
            <a:endParaRPr lang="en-US" altLang="en-US" sz="2400" dirty="0" smtClean="0">
              <a:solidFill>
                <a:srgbClr val="FFFF00"/>
              </a:solidFill>
              <a:latin typeface="Arial" panose="020B0604020202020204" pitchFamily="34" charset="0"/>
            </a:endParaRPr>
          </a:p>
        </p:txBody>
      </p:sp>
    </p:spTree>
    <p:extLst>
      <p:ext uri="{BB962C8B-B14F-4D97-AF65-F5344CB8AC3E}">
        <p14:creationId xmlns:p14="http://schemas.microsoft.com/office/powerpoint/2010/main" val="368768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9</a:t>
            </a:fld>
            <a:endParaRPr lang="en-US" dirty="0">
              <a:solidFill>
                <a:prstClr val="white">
                  <a:tint val="75000"/>
                </a:prstClr>
              </a:solidFill>
            </a:endParaRPr>
          </a:p>
        </p:txBody>
      </p:sp>
      <p:sp>
        <p:nvSpPr>
          <p:cNvPr id="6" name="Rectangle 5"/>
          <p:cNvSpPr/>
          <p:nvPr/>
        </p:nvSpPr>
        <p:spPr>
          <a:xfrm>
            <a:off x="376517" y="1474619"/>
            <a:ext cx="8498541" cy="3970318"/>
          </a:xfrm>
          <a:prstGeom prst="rect">
            <a:avLst/>
          </a:prstGeom>
        </p:spPr>
        <p:txBody>
          <a:bodyPr wrap="square">
            <a:spAutoFit/>
          </a:bodyPr>
          <a:lstStyle/>
          <a:p>
            <a:pPr>
              <a:spcBef>
                <a:spcPct val="0"/>
              </a:spcBef>
            </a:pPr>
            <a:r>
              <a:rPr lang="en-US" altLang="en-US" sz="2800" b="1" dirty="0" smtClean="0">
                <a:latin typeface="Arial" panose="020B0604020202020204" pitchFamily="34" charset="0"/>
                <a:cs typeface="Arial" panose="020B0604020202020204" pitchFamily="34" charset="0"/>
              </a:rPr>
              <a:t>Safe Speed - </a:t>
            </a:r>
            <a:r>
              <a:rPr lang="en-US" altLang="en-US" sz="2800" dirty="0" smtClean="0">
                <a:latin typeface="Arial" panose="020B0604020202020204" pitchFamily="34" charset="0"/>
                <a:cs typeface="Arial" panose="020B0604020202020204" pitchFamily="34" charset="0"/>
              </a:rPr>
              <a:t>Speed </a:t>
            </a:r>
            <a:r>
              <a:rPr lang="en-US" altLang="en-US" sz="2800" dirty="0">
                <a:latin typeface="Arial" panose="020B0604020202020204" pitchFamily="34" charset="0"/>
                <a:cs typeface="Arial" panose="020B0604020202020204" pitchFamily="34" charset="0"/>
              </a:rPr>
              <a:t>that allows proper and effective action to avoid collision based on the following factors.</a:t>
            </a:r>
          </a:p>
          <a:p>
            <a:pPr marL="1371600" lvl="2" indent="-457200">
              <a:spcBef>
                <a:spcPct val="0"/>
              </a:spcBef>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Visibility</a:t>
            </a:r>
          </a:p>
          <a:p>
            <a:pPr marL="1371600" lvl="2" indent="-457200">
              <a:spcBef>
                <a:spcPct val="0"/>
              </a:spcBef>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Traffic density and characteristics.</a:t>
            </a:r>
          </a:p>
          <a:p>
            <a:pPr marL="1371600" lvl="2" indent="-457200">
              <a:spcBef>
                <a:spcPct val="0"/>
              </a:spcBef>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Maneuverability, draft.</a:t>
            </a:r>
          </a:p>
          <a:p>
            <a:pPr marL="1371600" lvl="2" indent="-457200">
              <a:spcBef>
                <a:spcPct val="0"/>
              </a:spcBef>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Background clutter.</a:t>
            </a:r>
          </a:p>
          <a:p>
            <a:pPr marL="1371600" lvl="2" indent="-457200">
              <a:spcBef>
                <a:spcPct val="0"/>
              </a:spcBef>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Weather, wind, current, navigational hazards </a:t>
            </a:r>
            <a:endParaRPr lang="en-US" sz="28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379379" y="-80682"/>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en-US" altLang="en-US" sz="4000" dirty="0" smtClean="0">
              <a:solidFill>
                <a:srgbClr val="FFFF00"/>
              </a:solidFill>
              <a:latin typeface="Arial" panose="020B0604020202020204" pitchFamily="34" charset="0"/>
            </a:endParaRPr>
          </a:p>
          <a:p>
            <a:pPr algn="ctr" fontAlgn="base">
              <a:spcBef>
                <a:spcPct val="0"/>
              </a:spcBef>
              <a:spcAft>
                <a:spcPct val="0"/>
              </a:spcAft>
              <a:buFontTx/>
              <a:buNone/>
            </a:pPr>
            <a:r>
              <a:rPr lang="en-US" altLang="en-US" sz="4400" dirty="0" smtClean="0">
                <a:solidFill>
                  <a:srgbClr val="FFFF00"/>
                </a:solidFill>
                <a:latin typeface="Arial" panose="020B0604020202020204" pitchFamily="34" charset="0"/>
              </a:rPr>
              <a:t>General Definitions cont’d</a:t>
            </a:r>
          </a:p>
        </p:txBody>
      </p:sp>
    </p:spTree>
    <p:extLst>
      <p:ext uri="{BB962C8B-B14F-4D97-AF65-F5344CB8AC3E}">
        <p14:creationId xmlns:p14="http://schemas.microsoft.com/office/powerpoint/2010/main" val="96897960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4dc9354b7b25d6322f9d624021e1ddb4">
  <xsd:schema xmlns:xsd="http://www.w3.org/2001/XMLSchema" xmlns:xs="http://www.w3.org/2001/XMLSchema" xmlns:p="http://schemas.microsoft.com/office/2006/metadata/properties" targetNamespace="http://schemas.microsoft.com/office/2006/metadata/properties" ma:root="true" ma:fieldsID="475d22d6a26c7b73e264c012936161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2D1BC-5DFF-4C5E-A378-81A49D15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8C2CD5-50C2-4A7C-996A-3D6312B8366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11944</TotalTime>
  <Words>1430</Words>
  <Application>Microsoft Office PowerPoint</Application>
  <PresentationFormat>On-screen Show (4:3)</PresentationFormat>
  <Paragraphs>269</Paragraphs>
  <Slides>34</Slides>
  <Notes>9</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2</vt:i4>
      </vt:variant>
      <vt:variant>
        <vt:lpstr>Slide Titles</vt:lpstr>
      </vt:variant>
      <vt:variant>
        <vt:i4>34</vt:i4>
      </vt:variant>
    </vt:vector>
  </HeadingPairs>
  <TitlesOfParts>
    <vt:vector size="51" baseType="lpstr">
      <vt:lpstr>ＭＳ Ｐゴシック</vt:lpstr>
      <vt:lpstr>Arial</vt:lpstr>
      <vt:lpstr>Arial Black</vt:lpstr>
      <vt:lpstr>Calibri</vt:lpstr>
      <vt:lpstr>Calibri Light</vt:lpstr>
      <vt:lpstr>Century Gothic</vt:lpstr>
      <vt:lpstr>Helvetica</vt:lpstr>
      <vt:lpstr>Times New Roman</vt:lpstr>
      <vt:lpstr>Univers</vt:lpstr>
      <vt:lpstr>Wingdings</vt:lpstr>
      <vt:lpstr>Wingdings 3</vt:lpstr>
      <vt:lpstr>Content Templates</vt:lpstr>
      <vt:lpstr>Chart Color Templates</vt:lpstr>
      <vt:lpstr>Ion</vt:lpstr>
      <vt:lpstr>Default Design</vt:lpstr>
      <vt:lpstr>Picture</vt:lpstr>
      <vt:lpstr>Document</vt:lpstr>
      <vt:lpstr>MOTORBOAT TRAINING, testing and licensing</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 </vt:lpstr>
      <vt:lpstr> </vt:lpstr>
      <vt:lpstr>AIDS TO NAVIGATION (ATON)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Ruebenson, Arthur J CIV USARMY CESAJ (US)</cp:lastModifiedBy>
  <cp:revision>425</cp:revision>
  <dcterms:created xsi:type="dcterms:W3CDTF">2017-02-20T05:10:01Z</dcterms:created>
  <dcterms:modified xsi:type="dcterms:W3CDTF">2019-09-28T18:32:35Z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